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7" r:id="rId3"/>
    <p:sldId id="282" r:id="rId4"/>
    <p:sldId id="260" r:id="rId5"/>
    <p:sldId id="283" r:id="rId6"/>
    <p:sldId id="284" r:id="rId7"/>
    <p:sldId id="261" r:id="rId8"/>
    <p:sldId id="263" r:id="rId9"/>
    <p:sldId id="262" r:id="rId10"/>
    <p:sldId id="265" r:id="rId11"/>
    <p:sldId id="270" r:id="rId12"/>
    <p:sldId id="280" r:id="rId13"/>
    <p:sldId id="281" r:id="rId14"/>
    <p:sldId id="276" r:id="rId15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6" autoAdjust="0"/>
    <p:restoredTop sz="94694"/>
  </p:normalViewPr>
  <p:slideViewPr>
    <p:cSldViewPr snapToGrid="0" snapToObjects="1">
      <p:cViewPr varScale="1">
        <p:scale>
          <a:sx n="109" d="100"/>
          <a:sy n="109" d="100"/>
        </p:scale>
        <p:origin x="61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04F39C-1146-468B-8807-1EACB4C3A54C}" type="doc">
      <dgm:prSet loTypeId="urn:microsoft.com/office/officeart/2005/8/layout/hierarchy3" loCatId="relationship" qsTypeId="urn:microsoft.com/office/officeart/2005/8/quickstyle/simple2" qsCatId="simple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A0548FFD-6F91-4782-AB33-ACFB764B8B32}">
      <dgm:prSet phldrT="[Texto]"/>
      <dgm:spPr/>
      <dgm:t>
        <a:bodyPr/>
        <a:lstStyle/>
        <a:p>
          <a:r>
            <a:rPr lang="es-ES" dirty="0" smtClean="0"/>
            <a:t>Prácticas </a:t>
          </a:r>
          <a:r>
            <a:rPr lang="es-ES" dirty="0" smtClean="0"/>
            <a:t>Obligatorias</a:t>
          </a:r>
          <a:endParaRPr lang="es-ES" dirty="0"/>
        </a:p>
      </dgm:t>
    </dgm:pt>
    <dgm:pt modelId="{AA66330E-B039-40BB-BFF3-98A47BA9186C}" type="parTrans" cxnId="{236FA111-1578-4046-86BB-75C827A2CEF7}">
      <dgm:prSet/>
      <dgm:spPr/>
      <dgm:t>
        <a:bodyPr/>
        <a:lstStyle/>
        <a:p>
          <a:endParaRPr lang="es-ES"/>
        </a:p>
      </dgm:t>
    </dgm:pt>
    <dgm:pt modelId="{ED2F1F30-124C-47E4-B11E-127AA64C8CD7}" type="sibTrans" cxnId="{236FA111-1578-4046-86BB-75C827A2CEF7}">
      <dgm:prSet/>
      <dgm:spPr/>
      <dgm:t>
        <a:bodyPr/>
        <a:lstStyle/>
        <a:p>
          <a:endParaRPr lang="es-ES"/>
        </a:p>
      </dgm:t>
    </dgm:pt>
    <dgm:pt modelId="{B062E16D-1B6A-4FB3-B726-117F53CD3B5F}">
      <dgm:prSet phldrT="[Texto]"/>
      <dgm:spPr/>
      <dgm:t>
        <a:bodyPr/>
        <a:lstStyle/>
        <a:p>
          <a:pPr algn="ctr"/>
          <a:r>
            <a:rPr lang="es-ES" b="1" dirty="0" smtClean="0"/>
            <a:t>Tienen valor curricular.</a:t>
          </a:r>
          <a:endParaRPr lang="es-ES" b="1" dirty="0"/>
        </a:p>
      </dgm:t>
    </dgm:pt>
    <dgm:pt modelId="{9CE92F6E-0E1C-4677-BE2E-A9DACD952E92}" type="parTrans" cxnId="{16763E32-0F10-47F7-A866-ECFD3F595A10}">
      <dgm:prSet/>
      <dgm:spPr/>
      <dgm:t>
        <a:bodyPr/>
        <a:lstStyle/>
        <a:p>
          <a:endParaRPr lang="es-ES"/>
        </a:p>
      </dgm:t>
    </dgm:pt>
    <dgm:pt modelId="{E378CB1F-2AE3-45E8-9956-227193762792}" type="sibTrans" cxnId="{16763E32-0F10-47F7-A866-ECFD3F595A10}">
      <dgm:prSet/>
      <dgm:spPr/>
      <dgm:t>
        <a:bodyPr/>
        <a:lstStyle/>
        <a:p>
          <a:endParaRPr lang="es-ES"/>
        </a:p>
      </dgm:t>
    </dgm:pt>
    <dgm:pt modelId="{7DA3A97D-1E80-414B-B57F-CBCFCA266CFC}">
      <dgm:prSet phldrT="[Texto]"/>
      <dgm:spPr/>
      <dgm:t>
        <a:bodyPr/>
        <a:lstStyle/>
        <a:p>
          <a:r>
            <a:rPr lang="es-ES" b="1" dirty="0" smtClean="0"/>
            <a:t>Es un requisito para la Titulación</a:t>
          </a:r>
          <a:endParaRPr lang="es-ES" b="1" dirty="0"/>
        </a:p>
      </dgm:t>
    </dgm:pt>
    <dgm:pt modelId="{E6FDBB4A-2C8D-4A77-B709-1D82D5CB8AC8}" type="parTrans" cxnId="{3441B5D0-13FD-474E-98DB-1B5C3F1CD561}">
      <dgm:prSet/>
      <dgm:spPr/>
      <dgm:t>
        <a:bodyPr/>
        <a:lstStyle/>
        <a:p>
          <a:endParaRPr lang="es-ES"/>
        </a:p>
      </dgm:t>
    </dgm:pt>
    <dgm:pt modelId="{765A01BC-8E37-4B8D-96C6-2EC18AA81570}" type="sibTrans" cxnId="{3441B5D0-13FD-474E-98DB-1B5C3F1CD561}">
      <dgm:prSet/>
      <dgm:spPr/>
      <dgm:t>
        <a:bodyPr/>
        <a:lstStyle/>
        <a:p>
          <a:endParaRPr lang="es-ES"/>
        </a:p>
      </dgm:t>
    </dgm:pt>
    <dgm:pt modelId="{CC6904DC-C7F6-425C-AF2B-2BC8CC886AEF}">
      <dgm:prSet phldrT="[Texto]"/>
      <dgm:spPr/>
      <dgm:t>
        <a:bodyPr/>
        <a:lstStyle/>
        <a:p>
          <a:r>
            <a:rPr lang="es-ES" dirty="0" smtClean="0"/>
            <a:t>Prácticas </a:t>
          </a:r>
          <a:r>
            <a:rPr lang="es-ES" dirty="0" smtClean="0"/>
            <a:t>Voluntarias</a:t>
          </a:r>
          <a:endParaRPr lang="es-ES" dirty="0"/>
        </a:p>
      </dgm:t>
    </dgm:pt>
    <dgm:pt modelId="{4DF4F92E-13F3-46B9-BEF4-EAB648C4B6B7}" type="parTrans" cxnId="{E3C7F925-F30A-40E4-B1BB-37DBF50A0F26}">
      <dgm:prSet/>
      <dgm:spPr/>
      <dgm:t>
        <a:bodyPr/>
        <a:lstStyle/>
        <a:p>
          <a:endParaRPr lang="es-ES"/>
        </a:p>
      </dgm:t>
    </dgm:pt>
    <dgm:pt modelId="{3535D062-3345-41AE-8F95-ECF8FFCC0CDA}" type="sibTrans" cxnId="{E3C7F925-F30A-40E4-B1BB-37DBF50A0F26}">
      <dgm:prSet/>
      <dgm:spPr/>
      <dgm:t>
        <a:bodyPr/>
        <a:lstStyle/>
        <a:p>
          <a:endParaRPr lang="es-ES"/>
        </a:p>
      </dgm:t>
    </dgm:pt>
    <dgm:pt modelId="{C726C964-6506-4E13-BE4A-332A0F6C3ECB}">
      <dgm:prSet phldrT="[Texto]"/>
      <dgm:spPr/>
      <dgm:t>
        <a:bodyPr/>
        <a:lstStyle/>
        <a:p>
          <a:r>
            <a:rPr lang="es-ES" b="1" dirty="0" smtClean="0"/>
            <a:t>Tiene valor no curricular</a:t>
          </a:r>
          <a:endParaRPr lang="es-ES" b="1" dirty="0"/>
        </a:p>
      </dgm:t>
    </dgm:pt>
    <dgm:pt modelId="{9C0EB918-F6AF-4875-AD66-84D7DB0BE8B2}" type="parTrans" cxnId="{F622E790-F69A-43F7-8704-1EC670D6CB33}">
      <dgm:prSet/>
      <dgm:spPr/>
      <dgm:t>
        <a:bodyPr/>
        <a:lstStyle/>
        <a:p>
          <a:endParaRPr lang="es-ES"/>
        </a:p>
      </dgm:t>
    </dgm:pt>
    <dgm:pt modelId="{EE098783-A3FD-4165-95AF-5E378B29D82D}" type="sibTrans" cxnId="{F622E790-F69A-43F7-8704-1EC670D6CB33}">
      <dgm:prSet/>
      <dgm:spPr/>
      <dgm:t>
        <a:bodyPr/>
        <a:lstStyle/>
        <a:p>
          <a:endParaRPr lang="es-ES"/>
        </a:p>
      </dgm:t>
    </dgm:pt>
    <dgm:pt modelId="{02EC9CC6-F5E1-4B32-8FE6-A5335E34CC62}">
      <dgm:prSet phldrT="[Texto]"/>
      <dgm:spPr/>
      <dgm:t>
        <a:bodyPr/>
        <a:lstStyle/>
        <a:p>
          <a:r>
            <a:rPr lang="es-ES" b="1" dirty="0" smtClean="0"/>
            <a:t>Aplicación del conocimiento en el ámbito laboral</a:t>
          </a:r>
          <a:endParaRPr lang="es-ES" b="1" dirty="0"/>
        </a:p>
      </dgm:t>
    </dgm:pt>
    <dgm:pt modelId="{5D588498-EC17-4B34-8BAA-EDA10560DABA}" type="parTrans" cxnId="{70714961-9059-4F19-8B23-6E4075704627}">
      <dgm:prSet/>
      <dgm:spPr/>
      <dgm:t>
        <a:bodyPr/>
        <a:lstStyle/>
        <a:p>
          <a:endParaRPr lang="es-ES"/>
        </a:p>
      </dgm:t>
    </dgm:pt>
    <dgm:pt modelId="{A28D0230-38C1-432C-B9C6-EDBC216F9E92}" type="sibTrans" cxnId="{70714961-9059-4F19-8B23-6E4075704627}">
      <dgm:prSet/>
      <dgm:spPr/>
      <dgm:t>
        <a:bodyPr/>
        <a:lstStyle/>
        <a:p>
          <a:endParaRPr lang="es-ES"/>
        </a:p>
      </dgm:t>
    </dgm:pt>
    <dgm:pt modelId="{4F2C3AB2-DEAC-4159-A72D-C91182B0DC6D}" type="pres">
      <dgm:prSet presAssocID="{6004F39C-1146-468B-8807-1EACB4C3A54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CB5D0E44-E160-4789-8E66-6AFF69257EDF}" type="pres">
      <dgm:prSet presAssocID="{A0548FFD-6F91-4782-AB33-ACFB764B8B32}" presName="root" presStyleCnt="0"/>
      <dgm:spPr/>
    </dgm:pt>
    <dgm:pt modelId="{2A065C4E-AED8-44A3-AA70-B2F3F73271BA}" type="pres">
      <dgm:prSet presAssocID="{A0548FFD-6F91-4782-AB33-ACFB764B8B32}" presName="rootComposite" presStyleCnt="0"/>
      <dgm:spPr/>
    </dgm:pt>
    <dgm:pt modelId="{E64A69FF-F677-46EB-B935-172ECD914482}" type="pres">
      <dgm:prSet presAssocID="{A0548FFD-6F91-4782-AB33-ACFB764B8B32}" presName="rootText" presStyleLbl="node1" presStyleIdx="0" presStyleCnt="2"/>
      <dgm:spPr/>
      <dgm:t>
        <a:bodyPr/>
        <a:lstStyle/>
        <a:p>
          <a:endParaRPr lang="es-ES"/>
        </a:p>
      </dgm:t>
    </dgm:pt>
    <dgm:pt modelId="{29B932BE-BA7D-4CB6-BC47-C988EDFB3E82}" type="pres">
      <dgm:prSet presAssocID="{A0548FFD-6F91-4782-AB33-ACFB764B8B32}" presName="rootConnector" presStyleLbl="node1" presStyleIdx="0" presStyleCnt="2"/>
      <dgm:spPr/>
      <dgm:t>
        <a:bodyPr/>
        <a:lstStyle/>
        <a:p>
          <a:endParaRPr lang="es-ES"/>
        </a:p>
      </dgm:t>
    </dgm:pt>
    <dgm:pt modelId="{6F90F0DC-2408-4ED6-8BF5-FBFB2937CE4C}" type="pres">
      <dgm:prSet presAssocID="{A0548FFD-6F91-4782-AB33-ACFB764B8B32}" presName="childShape" presStyleCnt="0"/>
      <dgm:spPr/>
    </dgm:pt>
    <dgm:pt modelId="{C4655F4D-EC8E-4082-A6EF-F52966D12D5F}" type="pres">
      <dgm:prSet presAssocID="{9CE92F6E-0E1C-4677-BE2E-A9DACD952E92}" presName="Name13" presStyleLbl="parChTrans1D2" presStyleIdx="0" presStyleCnt="4"/>
      <dgm:spPr/>
      <dgm:t>
        <a:bodyPr/>
        <a:lstStyle/>
        <a:p>
          <a:endParaRPr lang="es-ES"/>
        </a:p>
      </dgm:t>
    </dgm:pt>
    <dgm:pt modelId="{0112413D-C85E-4625-AEC0-4ED2469879CA}" type="pres">
      <dgm:prSet presAssocID="{B062E16D-1B6A-4FB3-B726-117F53CD3B5F}" presName="child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A7F5709-7FE2-4DDB-9E3E-D0EA7DA4EB62}" type="pres">
      <dgm:prSet presAssocID="{E6FDBB4A-2C8D-4A77-B709-1D82D5CB8AC8}" presName="Name13" presStyleLbl="parChTrans1D2" presStyleIdx="1" presStyleCnt="4"/>
      <dgm:spPr/>
      <dgm:t>
        <a:bodyPr/>
        <a:lstStyle/>
        <a:p>
          <a:endParaRPr lang="es-ES"/>
        </a:p>
      </dgm:t>
    </dgm:pt>
    <dgm:pt modelId="{C0B30DE5-8F78-41E0-81A7-F18D99825D01}" type="pres">
      <dgm:prSet presAssocID="{7DA3A97D-1E80-414B-B57F-CBCFCA266CFC}" presName="child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4A8FBF7-E2E5-4C48-8776-F73821415F56}" type="pres">
      <dgm:prSet presAssocID="{CC6904DC-C7F6-425C-AF2B-2BC8CC886AEF}" presName="root" presStyleCnt="0"/>
      <dgm:spPr/>
    </dgm:pt>
    <dgm:pt modelId="{5FBDD0BE-A0EC-46CD-9A00-A7B1270248E8}" type="pres">
      <dgm:prSet presAssocID="{CC6904DC-C7F6-425C-AF2B-2BC8CC886AEF}" presName="rootComposite" presStyleCnt="0"/>
      <dgm:spPr/>
    </dgm:pt>
    <dgm:pt modelId="{484656B9-75F7-4AD4-910C-0C58E926500B}" type="pres">
      <dgm:prSet presAssocID="{CC6904DC-C7F6-425C-AF2B-2BC8CC886AEF}" presName="rootText" presStyleLbl="node1" presStyleIdx="1" presStyleCnt="2"/>
      <dgm:spPr/>
      <dgm:t>
        <a:bodyPr/>
        <a:lstStyle/>
        <a:p>
          <a:endParaRPr lang="es-ES"/>
        </a:p>
      </dgm:t>
    </dgm:pt>
    <dgm:pt modelId="{FB06526B-F47B-41A1-8058-1CA61FA25890}" type="pres">
      <dgm:prSet presAssocID="{CC6904DC-C7F6-425C-AF2B-2BC8CC886AEF}" presName="rootConnector" presStyleLbl="node1" presStyleIdx="1" presStyleCnt="2"/>
      <dgm:spPr/>
      <dgm:t>
        <a:bodyPr/>
        <a:lstStyle/>
        <a:p>
          <a:endParaRPr lang="es-ES"/>
        </a:p>
      </dgm:t>
    </dgm:pt>
    <dgm:pt modelId="{86038FD6-2B4D-48C9-A9B2-1A829D391BF0}" type="pres">
      <dgm:prSet presAssocID="{CC6904DC-C7F6-425C-AF2B-2BC8CC886AEF}" presName="childShape" presStyleCnt="0"/>
      <dgm:spPr/>
    </dgm:pt>
    <dgm:pt modelId="{8FD5466B-3A41-4608-B18D-4151BC496932}" type="pres">
      <dgm:prSet presAssocID="{9C0EB918-F6AF-4875-AD66-84D7DB0BE8B2}" presName="Name13" presStyleLbl="parChTrans1D2" presStyleIdx="2" presStyleCnt="4"/>
      <dgm:spPr/>
      <dgm:t>
        <a:bodyPr/>
        <a:lstStyle/>
        <a:p>
          <a:endParaRPr lang="es-ES"/>
        </a:p>
      </dgm:t>
    </dgm:pt>
    <dgm:pt modelId="{ED552E90-588C-492E-A161-C29EFB8B9157}" type="pres">
      <dgm:prSet presAssocID="{C726C964-6506-4E13-BE4A-332A0F6C3ECB}" presName="child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403314A-4D77-4B7A-85C5-B1E59F2780D5}" type="pres">
      <dgm:prSet presAssocID="{5D588498-EC17-4B34-8BAA-EDA10560DABA}" presName="Name13" presStyleLbl="parChTrans1D2" presStyleIdx="3" presStyleCnt="4"/>
      <dgm:spPr/>
      <dgm:t>
        <a:bodyPr/>
        <a:lstStyle/>
        <a:p>
          <a:endParaRPr lang="es-ES"/>
        </a:p>
      </dgm:t>
    </dgm:pt>
    <dgm:pt modelId="{1A8CE1DC-679F-453D-A31A-FA84A3C3DC92}" type="pres">
      <dgm:prSet presAssocID="{02EC9CC6-F5E1-4B32-8FE6-A5335E34CC62}" presName="child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D337FE6-6E14-40D2-B1EB-E7819B75CFB6}" type="presOf" srcId="{A0548FFD-6F91-4782-AB33-ACFB764B8B32}" destId="{29B932BE-BA7D-4CB6-BC47-C988EDFB3E82}" srcOrd="1" destOrd="0" presId="urn:microsoft.com/office/officeart/2005/8/layout/hierarchy3"/>
    <dgm:cxn modelId="{F622E790-F69A-43F7-8704-1EC670D6CB33}" srcId="{CC6904DC-C7F6-425C-AF2B-2BC8CC886AEF}" destId="{C726C964-6506-4E13-BE4A-332A0F6C3ECB}" srcOrd="0" destOrd="0" parTransId="{9C0EB918-F6AF-4875-AD66-84D7DB0BE8B2}" sibTransId="{EE098783-A3FD-4165-95AF-5E378B29D82D}"/>
    <dgm:cxn modelId="{FF83A5AB-F07C-489C-837B-5518D4D22BF8}" type="presOf" srcId="{C726C964-6506-4E13-BE4A-332A0F6C3ECB}" destId="{ED552E90-588C-492E-A161-C29EFB8B9157}" srcOrd="0" destOrd="0" presId="urn:microsoft.com/office/officeart/2005/8/layout/hierarchy3"/>
    <dgm:cxn modelId="{E9AD0B26-7C41-4440-98ED-CD953928FA2D}" type="presOf" srcId="{9C0EB918-F6AF-4875-AD66-84D7DB0BE8B2}" destId="{8FD5466B-3A41-4608-B18D-4151BC496932}" srcOrd="0" destOrd="0" presId="urn:microsoft.com/office/officeart/2005/8/layout/hierarchy3"/>
    <dgm:cxn modelId="{16763E32-0F10-47F7-A866-ECFD3F595A10}" srcId="{A0548FFD-6F91-4782-AB33-ACFB764B8B32}" destId="{B062E16D-1B6A-4FB3-B726-117F53CD3B5F}" srcOrd="0" destOrd="0" parTransId="{9CE92F6E-0E1C-4677-BE2E-A9DACD952E92}" sibTransId="{E378CB1F-2AE3-45E8-9956-227193762792}"/>
    <dgm:cxn modelId="{1FBF45EA-ED2B-4600-BF7B-3602661F0090}" type="presOf" srcId="{7DA3A97D-1E80-414B-B57F-CBCFCA266CFC}" destId="{C0B30DE5-8F78-41E0-81A7-F18D99825D01}" srcOrd="0" destOrd="0" presId="urn:microsoft.com/office/officeart/2005/8/layout/hierarchy3"/>
    <dgm:cxn modelId="{75664677-6C39-4960-9179-F158DF589606}" type="presOf" srcId="{02EC9CC6-F5E1-4B32-8FE6-A5335E34CC62}" destId="{1A8CE1DC-679F-453D-A31A-FA84A3C3DC92}" srcOrd="0" destOrd="0" presId="urn:microsoft.com/office/officeart/2005/8/layout/hierarchy3"/>
    <dgm:cxn modelId="{87A49BE5-D50A-4AD0-88AB-AAD7A3441861}" type="presOf" srcId="{5D588498-EC17-4B34-8BAA-EDA10560DABA}" destId="{0403314A-4D77-4B7A-85C5-B1E59F2780D5}" srcOrd="0" destOrd="0" presId="urn:microsoft.com/office/officeart/2005/8/layout/hierarchy3"/>
    <dgm:cxn modelId="{FB4ECF67-46F9-468C-9F2D-48CD42C5A536}" type="presOf" srcId="{9CE92F6E-0E1C-4677-BE2E-A9DACD952E92}" destId="{C4655F4D-EC8E-4082-A6EF-F52966D12D5F}" srcOrd="0" destOrd="0" presId="urn:microsoft.com/office/officeart/2005/8/layout/hierarchy3"/>
    <dgm:cxn modelId="{645C1C73-9100-4F3B-A3D7-BC50E8D62E86}" type="presOf" srcId="{A0548FFD-6F91-4782-AB33-ACFB764B8B32}" destId="{E64A69FF-F677-46EB-B935-172ECD914482}" srcOrd="0" destOrd="0" presId="urn:microsoft.com/office/officeart/2005/8/layout/hierarchy3"/>
    <dgm:cxn modelId="{70AC8FD4-524E-4B5E-AF69-3698E42C8A3A}" type="presOf" srcId="{E6FDBB4A-2C8D-4A77-B709-1D82D5CB8AC8}" destId="{7A7F5709-7FE2-4DDB-9E3E-D0EA7DA4EB62}" srcOrd="0" destOrd="0" presId="urn:microsoft.com/office/officeart/2005/8/layout/hierarchy3"/>
    <dgm:cxn modelId="{F20DFDAF-61E9-416A-8E1A-BFDB74ACA71E}" type="presOf" srcId="{CC6904DC-C7F6-425C-AF2B-2BC8CC886AEF}" destId="{FB06526B-F47B-41A1-8058-1CA61FA25890}" srcOrd="1" destOrd="0" presId="urn:microsoft.com/office/officeart/2005/8/layout/hierarchy3"/>
    <dgm:cxn modelId="{70714961-9059-4F19-8B23-6E4075704627}" srcId="{CC6904DC-C7F6-425C-AF2B-2BC8CC886AEF}" destId="{02EC9CC6-F5E1-4B32-8FE6-A5335E34CC62}" srcOrd="1" destOrd="0" parTransId="{5D588498-EC17-4B34-8BAA-EDA10560DABA}" sibTransId="{A28D0230-38C1-432C-B9C6-EDBC216F9E92}"/>
    <dgm:cxn modelId="{02BA4901-2495-4947-9EDE-34525EB9BBA2}" type="presOf" srcId="{CC6904DC-C7F6-425C-AF2B-2BC8CC886AEF}" destId="{484656B9-75F7-4AD4-910C-0C58E926500B}" srcOrd="0" destOrd="0" presId="urn:microsoft.com/office/officeart/2005/8/layout/hierarchy3"/>
    <dgm:cxn modelId="{E3C7F925-F30A-40E4-B1BB-37DBF50A0F26}" srcId="{6004F39C-1146-468B-8807-1EACB4C3A54C}" destId="{CC6904DC-C7F6-425C-AF2B-2BC8CC886AEF}" srcOrd="1" destOrd="0" parTransId="{4DF4F92E-13F3-46B9-BEF4-EAB648C4B6B7}" sibTransId="{3535D062-3345-41AE-8F95-ECF8FFCC0CDA}"/>
    <dgm:cxn modelId="{236FA111-1578-4046-86BB-75C827A2CEF7}" srcId="{6004F39C-1146-468B-8807-1EACB4C3A54C}" destId="{A0548FFD-6F91-4782-AB33-ACFB764B8B32}" srcOrd="0" destOrd="0" parTransId="{AA66330E-B039-40BB-BFF3-98A47BA9186C}" sibTransId="{ED2F1F30-124C-47E4-B11E-127AA64C8CD7}"/>
    <dgm:cxn modelId="{3441B5D0-13FD-474E-98DB-1B5C3F1CD561}" srcId="{A0548FFD-6F91-4782-AB33-ACFB764B8B32}" destId="{7DA3A97D-1E80-414B-B57F-CBCFCA266CFC}" srcOrd="1" destOrd="0" parTransId="{E6FDBB4A-2C8D-4A77-B709-1D82D5CB8AC8}" sibTransId="{765A01BC-8E37-4B8D-96C6-2EC18AA81570}"/>
    <dgm:cxn modelId="{1710273D-D7B9-4675-80E2-70A3D7478198}" type="presOf" srcId="{6004F39C-1146-468B-8807-1EACB4C3A54C}" destId="{4F2C3AB2-DEAC-4159-A72D-C91182B0DC6D}" srcOrd="0" destOrd="0" presId="urn:microsoft.com/office/officeart/2005/8/layout/hierarchy3"/>
    <dgm:cxn modelId="{A0E31C7E-29BA-400F-90A3-760C6DBBD827}" type="presOf" srcId="{B062E16D-1B6A-4FB3-B726-117F53CD3B5F}" destId="{0112413D-C85E-4625-AEC0-4ED2469879CA}" srcOrd="0" destOrd="0" presId="urn:microsoft.com/office/officeart/2005/8/layout/hierarchy3"/>
    <dgm:cxn modelId="{7A0A7650-ECB9-4F2C-9A17-065516D9CC78}" type="presParOf" srcId="{4F2C3AB2-DEAC-4159-A72D-C91182B0DC6D}" destId="{CB5D0E44-E160-4789-8E66-6AFF69257EDF}" srcOrd="0" destOrd="0" presId="urn:microsoft.com/office/officeart/2005/8/layout/hierarchy3"/>
    <dgm:cxn modelId="{8D459885-07DA-46EA-9D7E-EEA81CCE123C}" type="presParOf" srcId="{CB5D0E44-E160-4789-8E66-6AFF69257EDF}" destId="{2A065C4E-AED8-44A3-AA70-B2F3F73271BA}" srcOrd="0" destOrd="0" presId="urn:microsoft.com/office/officeart/2005/8/layout/hierarchy3"/>
    <dgm:cxn modelId="{5C88B4C1-B3A4-4DF0-8D9D-203C733FE282}" type="presParOf" srcId="{2A065C4E-AED8-44A3-AA70-B2F3F73271BA}" destId="{E64A69FF-F677-46EB-B935-172ECD914482}" srcOrd="0" destOrd="0" presId="urn:microsoft.com/office/officeart/2005/8/layout/hierarchy3"/>
    <dgm:cxn modelId="{6252AE71-DEE5-407F-AF61-CD2D9F8673CF}" type="presParOf" srcId="{2A065C4E-AED8-44A3-AA70-B2F3F73271BA}" destId="{29B932BE-BA7D-4CB6-BC47-C988EDFB3E82}" srcOrd="1" destOrd="0" presId="urn:microsoft.com/office/officeart/2005/8/layout/hierarchy3"/>
    <dgm:cxn modelId="{11D0C51C-2450-456C-AB21-59518E6BD660}" type="presParOf" srcId="{CB5D0E44-E160-4789-8E66-6AFF69257EDF}" destId="{6F90F0DC-2408-4ED6-8BF5-FBFB2937CE4C}" srcOrd="1" destOrd="0" presId="urn:microsoft.com/office/officeart/2005/8/layout/hierarchy3"/>
    <dgm:cxn modelId="{AB742416-FFB3-4419-9648-B440649FE6EC}" type="presParOf" srcId="{6F90F0DC-2408-4ED6-8BF5-FBFB2937CE4C}" destId="{C4655F4D-EC8E-4082-A6EF-F52966D12D5F}" srcOrd="0" destOrd="0" presId="urn:microsoft.com/office/officeart/2005/8/layout/hierarchy3"/>
    <dgm:cxn modelId="{CD7E9792-D76B-4974-A819-3000064EA3FC}" type="presParOf" srcId="{6F90F0DC-2408-4ED6-8BF5-FBFB2937CE4C}" destId="{0112413D-C85E-4625-AEC0-4ED2469879CA}" srcOrd="1" destOrd="0" presId="urn:microsoft.com/office/officeart/2005/8/layout/hierarchy3"/>
    <dgm:cxn modelId="{C3942D61-0454-4CA3-8FB6-694B9BF1B81A}" type="presParOf" srcId="{6F90F0DC-2408-4ED6-8BF5-FBFB2937CE4C}" destId="{7A7F5709-7FE2-4DDB-9E3E-D0EA7DA4EB62}" srcOrd="2" destOrd="0" presId="urn:microsoft.com/office/officeart/2005/8/layout/hierarchy3"/>
    <dgm:cxn modelId="{755E795C-25AB-4457-B89B-81C45754868B}" type="presParOf" srcId="{6F90F0DC-2408-4ED6-8BF5-FBFB2937CE4C}" destId="{C0B30DE5-8F78-41E0-81A7-F18D99825D01}" srcOrd="3" destOrd="0" presId="urn:microsoft.com/office/officeart/2005/8/layout/hierarchy3"/>
    <dgm:cxn modelId="{3F73C7CD-8315-4AE4-AA05-ADC28B2B839D}" type="presParOf" srcId="{4F2C3AB2-DEAC-4159-A72D-C91182B0DC6D}" destId="{54A8FBF7-E2E5-4C48-8776-F73821415F56}" srcOrd="1" destOrd="0" presId="urn:microsoft.com/office/officeart/2005/8/layout/hierarchy3"/>
    <dgm:cxn modelId="{E87F4488-1770-4377-AE8F-078F06F4DB55}" type="presParOf" srcId="{54A8FBF7-E2E5-4C48-8776-F73821415F56}" destId="{5FBDD0BE-A0EC-46CD-9A00-A7B1270248E8}" srcOrd="0" destOrd="0" presId="urn:microsoft.com/office/officeart/2005/8/layout/hierarchy3"/>
    <dgm:cxn modelId="{1521D7D6-3E9E-4F5C-8905-E95F6B38C098}" type="presParOf" srcId="{5FBDD0BE-A0EC-46CD-9A00-A7B1270248E8}" destId="{484656B9-75F7-4AD4-910C-0C58E926500B}" srcOrd="0" destOrd="0" presId="urn:microsoft.com/office/officeart/2005/8/layout/hierarchy3"/>
    <dgm:cxn modelId="{5AC3239B-1D39-4CDF-880E-91CCCF994D98}" type="presParOf" srcId="{5FBDD0BE-A0EC-46CD-9A00-A7B1270248E8}" destId="{FB06526B-F47B-41A1-8058-1CA61FA25890}" srcOrd="1" destOrd="0" presId="urn:microsoft.com/office/officeart/2005/8/layout/hierarchy3"/>
    <dgm:cxn modelId="{B58262F7-AFC7-45A1-BEA8-6D290BA6FC52}" type="presParOf" srcId="{54A8FBF7-E2E5-4C48-8776-F73821415F56}" destId="{86038FD6-2B4D-48C9-A9B2-1A829D391BF0}" srcOrd="1" destOrd="0" presId="urn:microsoft.com/office/officeart/2005/8/layout/hierarchy3"/>
    <dgm:cxn modelId="{C209F8FF-6392-418A-AD7F-C982FB18BF83}" type="presParOf" srcId="{86038FD6-2B4D-48C9-A9B2-1A829D391BF0}" destId="{8FD5466B-3A41-4608-B18D-4151BC496932}" srcOrd="0" destOrd="0" presId="urn:microsoft.com/office/officeart/2005/8/layout/hierarchy3"/>
    <dgm:cxn modelId="{B0837B44-8395-4D6C-B85B-B07753A28B12}" type="presParOf" srcId="{86038FD6-2B4D-48C9-A9B2-1A829D391BF0}" destId="{ED552E90-588C-492E-A161-C29EFB8B9157}" srcOrd="1" destOrd="0" presId="urn:microsoft.com/office/officeart/2005/8/layout/hierarchy3"/>
    <dgm:cxn modelId="{BD25A9B2-9904-4516-BEF7-08498DFAB68B}" type="presParOf" srcId="{86038FD6-2B4D-48C9-A9B2-1A829D391BF0}" destId="{0403314A-4D77-4B7A-85C5-B1E59F2780D5}" srcOrd="2" destOrd="0" presId="urn:microsoft.com/office/officeart/2005/8/layout/hierarchy3"/>
    <dgm:cxn modelId="{2F2488D7-6BB7-486B-AB98-02B9CCC8130E}" type="presParOf" srcId="{86038FD6-2B4D-48C9-A9B2-1A829D391BF0}" destId="{1A8CE1DC-679F-453D-A31A-FA84A3C3DC92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4A69FF-F677-46EB-B935-172ECD914482}">
      <dsp:nvSpPr>
        <dsp:cNvPr id="0" name=""/>
        <dsp:cNvSpPr/>
      </dsp:nvSpPr>
      <dsp:spPr>
        <a:xfrm>
          <a:off x="768273" y="1358"/>
          <a:ext cx="2484926" cy="1242463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kern="1200" dirty="0" smtClean="0"/>
            <a:t>Prácticas </a:t>
          </a:r>
          <a:r>
            <a:rPr lang="es-ES" sz="3600" kern="1200" dirty="0" smtClean="0"/>
            <a:t>Obligatorias</a:t>
          </a:r>
          <a:endParaRPr lang="es-ES" sz="3600" kern="1200" dirty="0"/>
        </a:p>
      </dsp:txBody>
      <dsp:txXfrm>
        <a:off x="804663" y="37748"/>
        <a:ext cx="2412146" cy="1169683"/>
      </dsp:txXfrm>
    </dsp:sp>
    <dsp:sp modelId="{C4655F4D-EC8E-4082-A6EF-F52966D12D5F}">
      <dsp:nvSpPr>
        <dsp:cNvPr id="0" name=""/>
        <dsp:cNvSpPr/>
      </dsp:nvSpPr>
      <dsp:spPr>
        <a:xfrm>
          <a:off x="1016766" y="1243821"/>
          <a:ext cx="248492" cy="9318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1847"/>
              </a:lnTo>
              <a:lnTo>
                <a:pt x="248492" y="931847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12413D-C85E-4625-AEC0-4ED2469879CA}">
      <dsp:nvSpPr>
        <dsp:cNvPr id="0" name=""/>
        <dsp:cNvSpPr/>
      </dsp:nvSpPr>
      <dsp:spPr>
        <a:xfrm>
          <a:off x="1265258" y="1554437"/>
          <a:ext cx="1987940" cy="12424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/>
            <a:t>Tienen valor curricular.</a:t>
          </a:r>
          <a:endParaRPr lang="es-ES" sz="2000" b="1" kern="1200" dirty="0"/>
        </a:p>
      </dsp:txBody>
      <dsp:txXfrm>
        <a:off x="1301648" y="1590827"/>
        <a:ext cx="1915160" cy="1169683"/>
      </dsp:txXfrm>
    </dsp:sp>
    <dsp:sp modelId="{7A7F5709-7FE2-4DDB-9E3E-D0EA7DA4EB62}">
      <dsp:nvSpPr>
        <dsp:cNvPr id="0" name=""/>
        <dsp:cNvSpPr/>
      </dsp:nvSpPr>
      <dsp:spPr>
        <a:xfrm>
          <a:off x="1016766" y="1243821"/>
          <a:ext cx="248492" cy="24849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84926"/>
              </a:lnTo>
              <a:lnTo>
                <a:pt x="248492" y="2484926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B30DE5-8F78-41E0-81A7-F18D99825D01}">
      <dsp:nvSpPr>
        <dsp:cNvPr id="0" name=""/>
        <dsp:cNvSpPr/>
      </dsp:nvSpPr>
      <dsp:spPr>
        <a:xfrm>
          <a:off x="1265258" y="3107516"/>
          <a:ext cx="1987940" cy="12424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201247"/>
              <a:satOff val="-4901"/>
              <a:lumOff val="2144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/>
            <a:t>Es un requisito para la Titulación</a:t>
          </a:r>
          <a:endParaRPr lang="es-ES" sz="2000" b="1" kern="1200" dirty="0"/>
        </a:p>
      </dsp:txBody>
      <dsp:txXfrm>
        <a:off x="1301648" y="3143906"/>
        <a:ext cx="1915160" cy="1169683"/>
      </dsp:txXfrm>
    </dsp:sp>
    <dsp:sp modelId="{484656B9-75F7-4AD4-910C-0C58E926500B}">
      <dsp:nvSpPr>
        <dsp:cNvPr id="0" name=""/>
        <dsp:cNvSpPr/>
      </dsp:nvSpPr>
      <dsp:spPr>
        <a:xfrm>
          <a:off x="3874431" y="1358"/>
          <a:ext cx="2484926" cy="1242463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402493"/>
            <a:satOff val="-9802"/>
            <a:lumOff val="4289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kern="1200" dirty="0" smtClean="0"/>
            <a:t>Prácticas </a:t>
          </a:r>
          <a:r>
            <a:rPr lang="es-ES" sz="3600" kern="1200" dirty="0" smtClean="0"/>
            <a:t>Voluntarias</a:t>
          </a:r>
          <a:endParaRPr lang="es-ES" sz="3600" kern="1200" dirty="0"/>
        </a:p>
      </dsp:txBody>
      <dsp:txXfrm>
        <a:off x="3910821" y="37748"/>
        <a:ext cx="2412146" cy="1169683"/>
      </dsp:txXfrm>
    </dsp:sp>
    <dsp:sp modelId="{8FD5466B-3A41-4608-B18D-4151BC496932}">
      <dsp:nvSpPr>
        <dsp:cNvPr id="0" name=""/>
        <dsp:cNvSpPr/>
      </dsp:nvSpPr>
      <dsp:spPr>
        <a:xfrm>
          <a:off x="4122923" y="1243821"/>
          <a:ext cx="248492" cy="9318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1847"/>
              </a:lnTo>
              <a:lnTo>
                <a:pt x="248492" y="931847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552E90-588C-492E-A161-C29EFB8B9157}">
      <dsp:nvSpPr>
        <dsp:cNvPr id="0" name=""/>
        <dsp:cNvSpPr/>
      </dsp:nvSpPr>
      <dsp:spPr>
        <a:xfrm>
          <a:off x="4371416" y="1554437"/>
          <a:ext cx="1987940" cy="12424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402493"/>
              <a:satOff val="-9802"/>
              <a:lumOff val="428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/>
            <a:t>Tiene valor no curricular</a:t>
          </a:r>
          <a:endParaRPr lang="es-ES" sz="2000" b="1" kern="1200" dirty="0"/>
        </a:p>
      </dsp:txBody>
      <dsp:txXfrm>
        <a:off x="4407806" y="1590827"/>
        <a:ext cx="1915160" cy="1169683"/>
      </dsp:txXfrm>
    </dsp:sp>
    <dsp:sp modelId="{0403314A-4D77-4B7A-85C5-B1E59F2780D5}">
      <dsp:nvSpPr>
        <dsp:cNvPr id="0" name=""/>
        <dsp:cNvSpPr/>
      </dsp:nvSpPr>
      <dsp:spPr>
        <a:xfrm>
          <a:off x="4122923" y="1243821"/>
          <a:ext cx="248492" cy="24849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84926"/>
              </a:lnTo>
              <a:lnTo>
                <a:pt x="248492" y="2484926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8CE1DC-679F-453D-A31A-FA84A3C3DC92}">
      <dsp:nvSpPr>
        <dsp:cNvPr id="0" name=""/>
        <dsp:cNvSpPr/>
      </dsp:nvSpPr>
      <dsp:spPr>
        <a:xfrm>
          <a:off x="4371416" y="3107516"/>
          <a:ext cx="1987940" cy="12424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201247"/>
              <a:satOff val="-4901"/>
              <a:lumOff val="2144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/>
            <a:t>Aplicación del conocimiento en el ámbito laboral</a:t>
          </a:r>
          <a:endParaRPr lang="es-ES" sz="2000" b="1" kern="1200" dirty="0"/>
        </a:p>
      </dsp:txBody>
      <dsp:txXfrm>
        <a:off x="4407806" y="3143906"/>
        <a:ext cx="1915160" cy="11696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FD9F45-472D-A649-9C4A-126A7C58FB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263DBED-1E8E-8E4C-859E-BBD3EDDA8F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CBB41B9-4C84-F540-8368-A1B5D2620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1E2E-4496-DA4E-9784-DD51D3A78FD3}" type="datetimeFigureOut">
              <a:rPr lang="es-MX" smtClean="0"/>
              <a:t>03/03/2021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899F10-979E-624D-A245-CFB3E32D4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56D192B-1FE3-8140-AC90-2641EA0C4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6E1FC-945D-E847-967F-0C5CFEBE09E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41561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DE7672-F38B-CE4E-B76E-C0CC3B02F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925F324-8502-EF4B-A9C2-8236A6D618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2851DCF-E011-AE4D-9BD0-D2E722F04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1E2E-4496-DA4E-9784-DD51D3A78FD3}" type="datetimeFigureOut">
              <a:rPr lang="es-MX" smtClean="0"/>
              <a:t>03/03/2021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911EBC6-21DF-6E46-A8F4-E4D965F9A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F7150C-E35F-0F42-A3CB-2015917B9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6E1FC-945D-E847-967F-0C5CFEBE09E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22210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6FE1478-BC2E-F745-9297-1AD2B67C57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E04FEB8-44E9-0743-A4DF-85904239EE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6F00E7F-08D5-B04E-89F2-A7FB07E1B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1E2E-4496-DA4E-9784-DD51D3A78FD3}" type="datetimeFigureOut">
              <a:rPr lang="es-MX" smtClean="0"/>
              <a:t>03/03/2021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5D78DBB-7075-954E-B65B-BD17EAC84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125025-89C0-F945-88A7-836D01380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6E1FC-945D-E847-967F-0C5CFEBE09E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20097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7E8B2D-2001-B34B-A9F9-D58333510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71E7581-3E4B-2A45-9A59-7616EDD54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DDB2D34-FFF0-E74B-993B-588084FB7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1E2E-4496-DA4E-9784-DD51D3A78FD3}" type="datetimeFigureOut">
              <a:rPr lang="es-MX" smtClean="0"/>
              <a:t>03/03/2021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E847FA9-5CDA-FB4E-B8B3-4CC7AB21C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F865FD5-39E7-4B45-8E18-D7D61FC03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6E1FC-945D-E847-967F-0C5CFEBE09E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89708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8F512A-042F-3644-B3A3-3875B6482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5E6CF63-BA29-BA46-BE63-1928D31104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C9B95E4-174D-444A-8988-ABB1A8011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1E2E-4496-DA4E-9784-DD51D3A78FD3}" type="datetimeFigureOut">
              <a:rPr lang="es-MX" smtClean="0"/>
              <a:t>03/03/2021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E2F52D7-168F-2E47-8974-1ABBBB9C3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8C8E25F-5D88-2440-8576-767928B40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6E1FC-945D-E847-967F-0C5CFEBE09E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97818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3D987C-5832-8D40-9D4F-D348550CC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06F998-A7B5-8F48-8692-3274C7D107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D3F131E-8A54-E14D-B376-00499494FA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53D394B-02FB-F341-91C8-CFBE803F3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1E2E-4496-DA4E-9784-DD51D3A78FD3}" type="datetimeFigureOut">
              <a:rPr lang="es-MX" smtClean="0"/>
              <a:t>03/03/2021</a:t>
            </a:fld>
            <a:endParaRPr lang="es-MX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9C99AD2-8D0D-0946-B590-A635FB486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4AA811B-AD48-8947-8F34-7E2D46D9A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6E1FC-945D-E847-967F-0C5CFEBE09E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8228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18D6F5-B68A-DE44-B674-98903E871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A18BCFD-3DE5-5B48-86EA-565DD02B3D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E5EF58F-CD16-114B-B781-46469A3D6B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ACF5A5F-EB32-AF4F-95FB-38F9E43676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A5289BF-CFAB-C545-8EA8-3FFD22E6C9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22D48E2-6811-5F46-A033-E3D731220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1E2E-4496-DA4E-9784-DD51D3A78FD3}" type="datetimeFigureOut">
              <a:rPr lang="es-MX" smtClean="0"/>
              <a:t>03/03/2021</a:t>
            </a:fld>
            <a:endParaRPr lang="es-MX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83438B6-A987-354D-B527-1B95AC245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B6C5A57-F1BD-7842-9600-15520295C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6E1FC-945D-E847-967F-0C5CFEBE09E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63902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DF2C9D-1D28-E540-B069-65957D9D5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466A690-0A5B-AE48-A46B-80DF8372A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1E2E-4496-DA4E-9784-DD51D3A78FD3}" type="datetimeFigureOut">
              <a:rPr lang="es-MX" smtClean="0"/>
              <a:t>03/03/2021</a:t>
            </a:fld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8A1FCC3-CE73-F640-8543-881913C03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286376F-E5DF-0A4F-9637-93DAC76F1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6E1FC-945D-E847-967F-0C5CFEBE09E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74548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E54EE49-9A29-044C-B296-6A994D118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1E2E-4496-DA4E-9784-DD51D3A78FD3}" type="datetimeFigureOut">
              <a:rPr lang="es-MX" smtClean="0"/>
              <a:t>03/03/2021</a:t>
            </a:fld>
            <a:endParaRPr lang="es-MX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F414E67-2D34-094B-A199-044A4AFD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FB7377B-657B-7542-8406-ECCA000F8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6E1FC-945D-E847-967F-0C5CFEBE09E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51286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1A457C-0F56-AF41-8A7E-0DC7C4726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9B548C-CB95-7E4A-9959-E3F6921DA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313A5E5-A0E3-4647-865C-5D87C67D4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ED0C026-904B-9741-AF67-6AAD07D1F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1E2E-4496-DA4E-9784-DD51D3A78FD3}" type="datetimeFigureOut">
              <a:rPr lang="es-MX" smtClean="0"/>
              <a:t>03/03/2021</a:t>
            </a:fld>
            <a:endParaRPr lang="es-MX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C2E8333-FD0A-034B-8FD3-91E70316A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72B7CD1-1775-7D4F-AB74-1A37A0C7B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6E1FC-945D-E847-967F-0C5CFEBE09E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0261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D87161-D93D-3D43-A1B8-C16EEE450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9A166A0-EB31-2D44-BFEA-EBD71DF064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A31492B-56EF-204E-B8BA-1F55A4B70B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435D482-D110-344F-889C-CEA953E5E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1E2E-4496-DA4E-9784-DD51D3A78FD3}" type="datetimeFigureOut">
              <a:rPr lang="es-MX" smtClean="0"/>
              <a:t>03/03/2021</a:t>
            </a:fld>
            <a:endParaRPr lang="es-MX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5CDF35E-6701-B44F-80E7-73F2836B4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2CDC4E8-0B0B-934D-908A-16D3BEA1E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6E1FC-945D-E847-967F-0C5CFEBE09E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84298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8E4E3B0-B2FC-8548-84C6-F0043A79A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1FF2A6D-9FE0-1B4A-BD16-E3E124590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B1CD41-5D88-1B49-9823-F4CAEAF93C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61E2E-4496-DA4E-9784-DD51D3A78FD3}" type="datetimeFigureOut">
              <a:rPr lang="es-MX" smtClean="0"/>
              <a:t>03/03/2021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D6F28A-94C4-2947-A3A4-4AFD0EA93F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9D63157-B1A0-124E-B92F-4F15B9E85B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46E1FC-945D-E847-967F-0C5CFEBE09E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4186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servicio.practicaudg@uteg.edu.mx" TargetMode="External"/><Relationship Id="rId4" Type="http://schemas.openxmlformats.org/officeDocument/2006/relationships/hyperlink" Target="https://www.uteg.edu.mx/?page_id=8371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QNsuynGZqMu9s6qf8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openxmlformats.org/officeDocument/2006/relationships/hyperlink" Target="mailto:vinculaci&#243;n@uteg.edu.mx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967DF3-B198-414F-83CE-0EAFB96C15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3047" y="1340337"/>
            <a:ext cx="7429500" cy="4348285"/>
          </a:xfrm>
        </p:spPr>
        <p:txBody>
          <a:bodyPr>
            <a:normAutofit/>
          </a:bodyPr>
          <a:lstStyle/>
          <a:p>
            <a:r>
              <a:rPr lang="es-MX" b="1" dirty="0" smtClean="0">
                <a:solidFill>
                  <a:srgbClr val="002060"/>
                </a:solidFill>
              </a:rPr>
              <a:t>Prácticas </a:t>
            </a:r>
            <a:r>
              <a:rPr lang="es-MX" b="1" dirty="0" smtClean="0">
                <a:solidFill>
                  <a:srgbClr val="002060"/>
                </a:solidFill>
              </a:rPr>
              <a:t>Profesionales</a:t>
            </a:r>
            <a:r>
              <a:rPr lang="es-MX" b="1" dirty="0">
                <a:solidFill>
                  <a:srgbClr val="002060"/>
                </a:solidFill>
              </a:rPr>
              <a:t/>
            </a:r>
            <a:br>
              <a:rPr lang="es-MX" b="1" dirty="0">
                <a:solidFill>
                  <a:srgbClr val="002060"/>
                </a:solidFill>
              </a:rPr>
            </a:br>
            <a:r>
              <a:rPr lang="es-MX" b="1" dirty="0">
                <a:solidFill>
                  <a:srgbClr val="002060"/>
                </a:solidFill>
              </a:rPr>
              <a:t>Licenciaturas </a:t>
            </a:r>
            <a:r>
              <a:rPr lang="es-MX" b="1" dirty="0" smtClean="0">
                <a:solidFill>
                  <a:srgbClr val="002060"/>
                </a:solidFill>
              </a:rPr>
              <a:t>Semestrales</a:t>
            </a:r>
            <a:br>
              <a:rPr lang="es-MX" b="1" dirty="0" smtClean="0">
                <a:solidFill>
                  <a:srgbClr val="002060"/>
                </a:solidFill>
              </a:rPr>
            </a:br>
            <a:r>
              <a:rPr lang="es-MX" b="1" dirty="0" smtClean="0">
                <a:solidFill>
                  <a:srgbClr val="002060"/>
                </a:solidFill>
              </a:rPr>
              <a:t>Incorporación: UdeG</a:t>
            </a:r>
            <a:endParaRPr lang="es-MX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Prácticas Profesiona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3583" y="1076078"/>
            <a:ext cx="2409825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155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59BA87-A7CF-A049-BACB-5F8EEEA57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772"/>
            <a:ext cx="10515600" cy="810532"/>
          </a:xfrm>
        </p:spPr>
        <p:txBody>
          <a:bodyPr>
            <a:noAutofit/>
          </a:bodyPr>
          <a:lstStyle/>
          <a:p>
            <a:r>
              <a:rPr lang="es-ES" sz="3200" b="1" dirty="0">
                <a:solidFill>
                  <a:srgbClr val="002060"/>
                </a:solidFill>
              </a:rPr>
              <a:t>Documentación de </a:t>
            </a:r>
            <a:r>
              <a:rPr lang="es-ES" sz="3200" b="1" dirty="0" smtClean="0">
                <a:solidFill>
                  <a:srgbClr val="002060"/>
                </a:solidFill>
              </a:rPr>
              <a:t>Inscripción – </a:t>
            </a:r>
            <a:r>
              <a:rPr lang="es-ES" sz="3200" b="1" dirty="0" smtClean="0">
                <a:solidFill>
                  <a:srgbClr val="002060"/>
                </a:solidFill>
              </a:rPr>
              <a:t>Prácticas </a:t>
            </a:r>
            <a:r>
              <a:rPr lang="es-ES" sz="3200" b="1" dirty="0" smtClean="0">
                <a:solidFill>
                  <a:srgbClr val="002060"/>
                </a:solidFill>
              </a:rPr>
              <a:t>Profesionales: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6A28E2-542D-3743-9C27-ECC53483A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660" y="1253005"/>
            <a:ext cx="8700286" cy="4625281"/>
          </a:xfrm>
        </p:spPr>
        <p:txBody>
          <a:bodyPr>
            <a:noAutofit/>
          </a:bodyPr>
          <a:lstStyle/>
          <a:p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Copia de pago de reinscripción</a:t>
            </a:r>
          </a:p>
          <a:p>
            <a:endParaRPr lang="es-E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Kardex</a:t>
            </a:r>
          </a:p>
          <a:p>
            <a:endParaRPr lang="es-E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Pago 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de paquete de prácticas profesionales </a:t>
            </a:r>
            <a:endParaRPr lang="es-E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En SIAAF</a:t>
            </a:r>
          </a:p>
          <a:p>
            <a:pPr marL="0" indent="0">
              <a:buNone/>
            </a:pP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     </a:t>
            </a:r>
          </a:p>
          <a:p>
            <a:pPr marL="0" indent="0">
              <a:buNone/>
            </a:pPr>
            <a:r>
              <a:rPr lang="es-E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Apartado de: </a:t>
            </a:r>
            <a:r>
              <a:rPr lang="es-E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FINANZAS-OTROS </a:t>
            </a:r>
            <a:r>
              <a:rPr lang="es-ES" sz="2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CONCEPTOS-TRÁMITES ACADÉMICOS/SERVICIO </a:t>
            </a:r>
            <a:r>
              <a:rPr lang="es-E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 </a:t>
            </a:r>
            <a:r>
              <a:rPr lang="es-ES" sz="2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PRÁCTICAS-</a:t>
            </a:r>
            <a:endParaRPr lang="es-ES" sz="2000" dirty="0" smtClean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            </a:t>
            </a:r>
          </a:p>
          <a:p>
            <a:pPr marL="0" indent="0">
              <a:buNone/>
            </a:pPr>
            <a:r>
              <a:rPr lang="es-E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</a:t>
            </a:r>
          </a:p>
          <a:p>
            <a:pPr marL="0" indent="0">
              <a:buNone/>
            </a:pPr>
            <a:r>
              <a:rPr lang="es-E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APORTACION </a:t>
            </a:r>
            <a:r>
              <a:rPr lang="es-ES" sz="2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PRÁCTICAS </a:t>
            </a:r>
            <a:r>
              <a:rPr lang="es-ES" sz="2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PROFESIONALES UDG     </a:t>
            </a:r>
            <a:endParaRPr lang="es-ES" sz="2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n 8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65E88416-7526-42A8-A0B2-4EB7B24B089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4324389" y="338801"/>
            <a:ext cx="7689646" cy="414996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AutoShape 2" descr="Dibujos animados de jóvenes estudiantes | Vector Premium">
            <a:extLst>
              <a:ext uri="{FF2B5EF4-FFF2-40B4-BE49-F238E27FC236}">
                <a16:creationId xmlns:a16="http://schemas.microsoft.com/office/drawing/2014/main" id="{B2CCCEB2-8D98-489F-BA70-D9E4177305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 dirty="0"/>
          </a:p>
        </p:txBody>
      </p:sp>
      <p:sp>
        <p:nvSpPr>
          <p:cNvPr id="8" name="Flecha doblada 7"/>
          <p:cNvSpPr/>
          <p:nvPr/>
        </p:nvSpPr>
        <p:spPr>
          <a:xfrm rot="5400000">
            <a:off x="2935819" y="2519976"/>
            <a:ext cx="348622" cy="1742717"/>
          </a:xfrm>
          <a:prstGeom prst="bentArrow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Flecha doblada 9"/>
          <p:cNvSpPr/>
          <p:nvPr/>
        </p:nvSpPr>
        <p:spPr>
          <a:xfrm rot="5400000">
            <a:off x="5136827" y="3963072"/>
            <a:ext cx="348622" cy="1742717"/>
          </a:xfrm>
          <a:prstGeom prst="bentArrow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67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10000" fill="hold" grpId="1" nodeType="withEffect">
                                  <p:stCondLst>
                                    <p:cond delay="2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10000" fill="hold" grpId="1" nodeType="withEffect">
                                  <p:stCondLst>
                                    <p:cond delay="2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59BA87-A7CF-A049-BACB-5F8EEEA57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7054516" cy="714412"/>
          </a:xfrm>
        </p:spPr>
        <p:txBody>
          <a:bodyPr>
            <a:normAutofit fontScale="90000"/>
          </a:bodyPr>
          <a:lstStyle/>
          <a:p>
            <a:pPr algn="ctr"/>
            <a:r>
              <a:rPr lang="es-MX" b="1" dirty="0">
                <a:solidFill>
                  <a:srgbClr val="002060"/>
                </a:solidFill>
              </a:rPr>
              <a:t>Inicio de </a:t>
            </a:r>
            <a:r>
              <a:rPr lang="es-MX" b="1" dirty="0" err="1" smtClean="0">
                <a:solidFill>
                  <a:srgbClr val="002060"/>
                </a:solidFill>
              </a:rPr>
              <a:t>PrÁcticas</a:t>
            </a:r>
            <a:r>
              <a:rPr lang="es-MX" b="1" dirty="0" smtClean="0">
                <a:solidFill>
                  <a:srgbClr val="002060"/>
                </a:solidFill>
              </a:rPr>
              <a:t> </a:t>
            </a:r>
            <a:r>
              <a:rPr lang="es-MX" b="1" dirty="0" smtClean="0">
                <a:solidFill>
                  <a:srgbClr val="002060"/>
                </a:solidFill>
              </a:rPr>
              <a:t>Profesionales:</a:t>
            </a:r>
            <a:endParaRPr lang="es-MX" b="1" dirty="0">
              <a:solidFill>
                <a:srgbClr val="00206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6A28E2-542D-3743-9C27-ECC53483A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200" y="1393371"/>
            <a:ext cx="7562516" cy="4783592"/>
          </a:xfrm>
        </p:spPr>
        <p:txBody>
          <a:bodyPr>
            <a:normAutofit/>
          </a:bodyPr>
          <a:lstStyle/>
          <a:p>
            <a:pPr marL="241300" marR="5080" indent="-228600" algn="just">
              <a:lnSpc>
                <a:spcPts val="3020"/>
              </a:lnSpc>
              <a:spcBef>
                <a:spcPts val="480"/>
              </a:spcBef>
              <a:buClr>
                <a:srgbClr val="17375E"/>
              </a:buClr>
              <a:buFont typeface="Arial"/>
              <a:buChar char="•"/>
              <a:tabLst>
                <a:tab pos="322580" algn="l"/>
              </a:tabLst>
            </a:pPr>
            <a:r>
              <a:rPr lang="es-ES" sz="1800" spc="-15" dirty="0" smtClean="0">
                <a:latin typeface="Calibri"/>
                <a:cs typeface="Calibri"/>
              </a:rPr>
              <a:t>Una vez que se entrega tu </a:t>
            </a:r>
            <a:r>
              <a:rPr lang="es-ES" sz="1800" b="1" spc="-15" dirty="0" smtClean="0">
                <a:latin typeface="Calibri"/>
                <a:cs typeface="Calibri"/>
              </a:rPr>
              <a:t>oficio de asignación </a:t>
            </a:r>
            <a:r>
              <a:rPr lang="es-ES" sz="1800" spc="-15" dirty="0" smtClean="0">
                <a:latin typeface="Calibri"/>
                <a:cs typeface="Calibri"/>
              </a:rPr>
              <a:t>deberás llevar a la empresa/institución receptora, donde te firmaran y sellaran de recibido y posterior deberás regresar acuse a tu tutor de Practicas Profesionales en las fechas establecidas.</a:t>
            </a:r>
          </a:p>
          <a:p>
            <a:pPr marL="12700" marR="5080" indent="0" algn="just">
              <a:lnSpc>
                <a:spcPts val="3020"/>
              </a:lnSpc>
              <a:spcBef>
                <a:spcPts val="480"/>
              </a:spcBef>
              <a:buClr>
                <a:srgbClr val="17375E"/>
              </a:buClr>
              <a:buNone/>
              <a:tabLst>
                <a:tab pos="322580" algn="l"/>
              </a:tabLst>
            </a:pPr>
            <a:endParaRPr lang="es-ES" sz="1800" dirty="0">
              <a:latin typeface="Calibri"/>
              <a:cs typeface="Calibri"/>
            </a:endParaRPr>
          </a:p>
          <a:p>
            <a:pPr marL="241300" marR="5080" algn="just">
              <a:lnSpc>
                <a:spcPts val="3020"/>
              </a:lnSpc>
              <a:spcBef>
                <a:spcPts val="480"/>
              </a:spcBef>
              <a:buClr>
                <a:srgbClr val="17375E"/>
              </a:buClr>
              <a:buFont typeface="Arial"/>
              <a:buChar char="•"/>
              <a:tabLst>
                <a:tab pos="322580" algn="l"/>
              </a:tabLst>
            </a:pPr>
            <a:r>
              <a:rPr lang="es-ES" sz="1800" spc="-15" dirty="0" smtClean="0">
                <a:latin typeface="Calibri"/>
                <a:cs typeface="Calibri"/>
              </a:rPr>
              <a:t>El receptor hará entrega al practicante una </a:t>
            </a:r>
            <a:r>
              <a:rPr lang="es-ES" sz="1800" b="1" spc="-15" dirty="0" smtClean="0">
                <a:latin typeface="Calibri"/>
                <a:cs typeface="Calibri"/>
              </a:rPr>
              <a:t>carta de aceptación </a:t>
            </a:r>
            <a:r>
              <a:rPr lang="es-ES" sz="1800" spc="-15" dirty="0" smtClean="0">
                <a:latin typeface="Calibri"/>
                <a:cs typeface="Calibri"/>
              </a:rPr>
              <a:t>en hoja membretada donde aparezca el nombre del practicante, Código, plan académico, fecha de inicio, horarios y horas a cubrir. </a:t>
            </a:r>
          </a:p>
          <a:p>
            <a:pPr marL="12700" marR="5080" indent="0" algn="just">
              <a:lnSpc>
                <a:spcPts val="3020"/>
              </a:lnSpc>
              <a:spcBef>
                <a:spcPts val="480"/>
              </a:spcBef>
              <a:buClr>
                <a:srgbClr val="17375E"/>
              </a:buClr>
              <a:buNone/>
              <a:tabLst>
                <a:tab pos="322580" algn="l"/>
              </a:tabLst>
            </a:pPr>
            <a:endParaRPr lang="es-ES" sz="1800" spc="-15" dirty="0">
              <a:latin typeface="Calibri"/>
              <a:cs typeface="Calibri"/>
            </a:endParaRPr>
          </a:p>
          <a:p>
            <a:pPr marL="354965" indent="-342900" algn="just">
              <a:lnSpc>
                <a:spcPct val="100000"/>
              </a:lnSpc>
              <a:spcBef>
                <a:spcPts val="640"/>
              </a:spcBef>
              <a:buFont typeface="Wingdings" panose="05000000000000000000" pitchFamily="2" charset="2"/>
              <a:buChar char="ü"/>
              <a:tabLst>
                <a:tab pos="322580" algn="l"/>
              </a:tabLst>
            </a:pPr>
            <a:r>
              <a:rPr lang="es-ES" sz="1800" b="1" spc="-5" dirty="0">
                <a:latin typeface="Calibri"/>
                <a:cs typeface="Calibri"/>
              </a:rPr>
              <a:t>Iniciar </a:t>
            </a:r>
            <a:r>
              <a:rPr lang="es-ES" sz="1800" b="1" spc="-5" dirty="0" smtClean="0">
                <a:latin typeface="Calibri"/>
                <a:cs typeface="Calibri"/>
              </a:rPr>
              <a:t>Practicas: </a:t>
            </a:r>
            <a:r>
              <a:rPr lang="es-ES" sz="1800" spc="-5" dirty="0">
                <a:latin typeface="Calibri"/>
                <a:cs typeface="Calibri"/>
              </a:rPr>
              <a:t>En fecha indicada en Carta Aceptación.</a:t>
            </a:r>
            <a:endParaRPr lang="es-ES" sz="1800" dirty="0">
              <a:latin typeface="Calibri"/>
              <a:cs typeface="Calibri"/>
            </a:endParaRPr>
          </a:p>
          <a:p>
            <a:endParaRPr lang="es-MX" dirty="0"/>
          </a:p>
        </p:txBody>
      </p:sp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E20E13D4-08FF-4CCB-BC72-5F4DFA1962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5152" r="7016"/>
          <a:stretch/>
        </p:blipFill>
        <p:spPr>
          <a:xfrm>
            <a:off x="8448084" y="1393372"/>
            <a:ext cx="3743915" cy="284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665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59BA87-A7CF-A049-BACB-5F8EEEA57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7699310" cy="714412"/>
          </a:xfrm>
        </p:spPr>
        <p:txBody>
          <a:bodyPr>
            <a:normAutofit fontScale="90000"/>
          </a:bodyPr>
          <a:lstStyle/>
          <a:p>
            <a:pPr algn="ctr"/>
            <a:r>
              <a:rPr lang="es-MX" b="1" dirty="0" smtClean="0">
                <a:solidFill>
                  <a:srgbClr val="002060"/>
                </a:solidFill>
              </a:rPr>
              <a:t>Acreditación de </a:t>
            </a:r>
            <a:r>
              <a:rPr lang="es-MX" b="1" dirty="0" err="1" smtClean="0">
                <a:solidFill>
                  <a:srgbClr val="002060"/>
                </a:solidFill>
              </a:rPr>
              <a:t>PrÁcticas</a:t>
            </a:r>
            <a:r>
              <a:rPr lang="es-MX" b="1" dirty="0" smtClean="0">
                <a:solidFill>
                  <a:srgbClr val="002060"/>
                </a:solidFill>
              </a:rPr>
              <a:t> </a:t>
            </a:r>
            <a:r>
              <a:rPr lang="es-MX" b="1" dirty="0" smtClean="0">
                <a:solidFill>
                  <a:srgbClr val="002060"/>
                </a:solidFill>
              </a:rPr>
              <a:t>Profesionales</a:t>
            </a:r>
            <a:endParaRPr lang="es-MX" b="1" dirty="0">
              <a:solidFill>
                <a:srgbClr val="00206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6A28E2-542D-3743-9C27-ECC53483A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199" y="1393371"/>
            <a:ext cx="9596315" cy="4783592"/>
          </a:xfrm>
        </p:spPr>
        <p:txBody>
          <a:bodyPr>
            <a:normAutofit/>
          </a:bodyPr>
          <a:lstStyle/>
          <a:p>
            <a:pPr algn="just" fontAlgn="base"/>
            <a:r>
              <a:rPr lang="es-ES" dirty="0"/>
              <a:t>Para la acreditación se llevarán a cabo la elaboración de reportes parciales durante las actividades y un reporte final.</a:t>
            </a:r>
          </a:p>
          <a:p>
            <a:pPr marL="0" indent="0" algn="just">
              <a:buNone/>
            </a:pPr>
            <a:endParaRPr lang="es-ES" b="1" dirty="0" smtClean="0"/>
          </a:p>
          <a:p>
            <a:pPr marL="0" indent="0" algn="just">
              <a:buNone/>
            </a:pPr>
            <a:r>
              <a:rPr lang="es-ES" b="1" dirty="0" smtClean="0"/>
              <a:t>Una </a:t>
            </a:r>
            <a:r>
              <a:rPr lang="es-ES" b="1" dirty="0"/>
              <a:t>vez cumplida la carga </a:t>
            </a:r>
            <a:r>
              <a:rPr lang="es-ES" b="1" dirty="0" smtClean="0"/>
              <a:t>horaria de </a:t>
            </a:r>
            <a:r>
              <a:rPr lang="es-ES" b="1" dirty="0" smtClean="0"/>
              <a:t>la </a:t>
            </a:r>
            <a:r>
              <a:rPr lang="es-ES" b="1" dirty="0"/>
              <a:t>p</a:t>
            </a:r>
            <a:r>
              <a:rPr lang="es-ES" b="1" dirty="0" smtClean="0"/>
              <a:t>ráctica</a:t>
            </a:r>
            <a:r>
              <a:rPr lang="es-ES" b="1" dirty="0" smtClean="0"/>
              <a:t>, </a:t>
            </a:r>
            <a:r>
              <a:rPr lang="es-ES" b="1" dirty="0"/>
              <a:t>todos los prestadores deberán solicitar </a:t>
            </a:r>
            <a:r>
              <a:rPr lang="es-ES" b="1" dirty="0" smtClean="0"/>
              <a:t>la carta de termino expedida </a:t>
            </a:r>
            <a:r>
              <a:rPr lang="es-ES" b="1" dirty="0"/>
              <a:t>por el titular de la </a:t>
            </a:r>
            <a:r>
              <a:rPr lang="es-ES" b="1" dirty="0" smtClean="0"/>
              <a:t>dependencia.</a:t>
            </a:r>
            <a:endParaRPr lang="es-MX" b="1" dirty="0" smtClean="0"/>
          </a:p>
          <a:p>
            <a:pPr marL="0" indent="0" algn="just">
              <a:buNone/>
            </a:pPr>
            <a:endParaRPr lang="es-MX" dirty="0"/>
          </a:p>
          <a:p>
            <a:pPr marL="0" indent="0" algn="just">
              <a:buNone/>
            </a:pPr>
            <a:r>
              <a:rPr lang="es-MX" dirty="0" smtClean="0"/>
              <a:t> </a:t>
            </a:r>
          </a:p>
          <a:p>
            <a:pPr marL="0" indent="0" algn="just">
              <a:buNone/>
            </a:pPr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943BA96-74A8-48EE-9C61-E7F2A5DBF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0782" y="3785167"/>
            <a:ext cx="1333456" cy="28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2322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59BA87-A7CF-A049-BACB-5F8EEEA57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644554" cy="714412"/>
          </a:xfrm>
        </p:spPr>
        <p:txBody>
          <a:bodyPr>
            <a:normAutofit fontScale="90000"/>
          </a:bodyPr>
          <a:lstStyle/>
          <a:p>
            <a:pPr algn="ctr"/>
            <a:r>
              <a:rPr lang="es-MX" b="1" dirty="0" smtClean="0">
                <a:solidFill>
                  <a:srgbClr val="002060"/>
                </a:solidFill>
              </a:rPr>
              <a:t>Requisitos para la Acreditación de </a:t>
            </a:r>
            <a:r>
              <a:rPr lang="es-MX" b="1" dirty="0" smtClean="0">
                <a:solidFill>
                  <a:srgbClr val="002060"/>
                </a:solidFill>
              </a:rPr>
              <a:t>Prácticas </a:t>
            </a:r>
            <a:r>
              <a:rPr lang="es-MX" b="1" dirty="0" smtClean="0">
                <a:solidFill>
                  <a:srgbClr val="002060"/>
                </a:solidFill>
              </a:rPr>
              <a:t>Profesionales</a:t>
            </a:r>
            <a:endParaRPr lang="es-MX" b="1" dirty="0">
              <a:solidFill>
                <a:srgbClr val="00206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6A28E2-542D-3743-9C27-ECC53483A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200" y="1393371"/>
            <a:ext cx="7562516" cy="4783592"/>
          </a:xfrm>
        </p:spPr>
        <p:txBody>
          <a:bodyPr>
            <a:normAutofit fontScale="70000" lnSpcReduction="20000"/>
          </a:bodyPr>
          <a:lstStyle/>
          <a:p>
            <a:pPr algn="just" fontAlgn="base"/>
            <a:r>
              <a:rPr lang="es-ES" dirty="0" smtClean="0"/>
              <a:t>Haberlas presentado en una Institución con Convenio Vigente.</a:t>
            </a:r>
          </a:p>
          <a:p>
            <a:pPr algn="just" fontAlgn="base"/>
            <a:r>
              <a:rPr lang="es-ES" dirty="0" smtClean="0"/>
              <a:t>Oficio </a:t>
            </a:r>
            <a:r>
              <a:rPr lang="es-ES" dirty="0"/>
              <a:t>de </a:t>
            </a:r>
            <a:r>
              <a:rPr lang="es-ES" dirty="0" smtClean="0"/>
              <a:t>asignación firmado y sellado por la dependencia receptora.</a:t>
            </a:r>
            <a:endParaRPr lang="es-ES" dirty="0"/>
          </a:p>
          <a:p>
            <a:pPr algn="just" fontAlgn="base"/>
            <a:r>
              <a:rPr lang="es-ES" dirty="0" smtClean="0"/>
              <a:t>Carta de aceptación de la entidad receptora.</a:t>
            </a:r>
          </a:p>
          <a:p>
            <a:pPr algn="just" fontAlgn="base"/>
            <a:r>
              <a:rPr lang="es-ES" dirty="0" smtClean="0"/>
              <a:t>Reportes parciales (El numero de reportes dependerá de la duración de la practica de cada Plan Académico).</a:t>
            </a:r>
            <a:endParaRPr lang="es-ES" dirty="0"/>
          </a:p>
          <a:p>
            <a:pPr algn="just" fontAlgn="base"/>
            <a:r>
              <a:rPr lang="es-ES" dirty="0"/>
              <a:t>Reporte final de </a:t>
            </a:r>
            <a:r>
              <a:rPr lang="es-ES" dirty="0" smtClean="0"/>
              <a:t>actividades.</a:t>
            </a:r>
            <a:endParaRPr lang="es-ES" dirty="0"/>
          </a:p>
          <a:p>
            <a:pPr algn="just" fontAlgn="base"/>
            <a:r>
              <a:rPr lang="es-ES" dirty="0" smtClean="0"/>
              <a:t>Carta de termino de la entidad Receptora</a:t>
            </a:r>
            <a:endParaRPr lang="es-ES" dirty="0"/>
          </a:p>
          <a:p>
            <a:pPr algn="just" fontAlgn="base"/>
            <a:r>
              <a:rPr lang="es-ES" dirty="0" smtClean="0"/>
              <a:t>Presentación de Coloquio para las carreas Económico-Administrativa.</a:t>
            </a:r>
            <a:endParaRPr lang="es-ES" dirty="0"/>
          </a:p>
          <a:p>
            <a:pPr algn="just" fontAlgn="base"/>
            <a:r>
              <a:rPr lang="es-ES" dirty="0" smtClean="0"/>
              <a:t>Evaluación por el Centro Universitario.</a:t>
            </a:r>
            <a:endParaRPr lang="es-ES" dirty="0"/>
          </a:p>
          <a:p>
            <a:pPr algn="just" fontAlgn="base"/>
            <a:r>
              <a:rPr lang="es-ES" dirty="0" smtClean="0"/>
              <a:t>Oficio de acreditación del Centro Universitario.</a:t>
            </a:r>
          </a:p>
          <a:p>
            <a:pPr algn="just" fontAlgn="base"/>
            <a:r>
              <a:rPr lang="es-ES" dirty="0" smtClean="0"/>
              <a:t>Validación en Kardex y/o entrega de Constancia de Acreditación de Practicas según caso de cada plan de estudios.</a:t>
            </a:r>
            <a:endParaRPr lang="es-ES" dirty="0"/>
          </a:p>
          <a:p>
            <a:pPr marL="0" indent="0" algn="just" fontAlgn="base">
              <a:buNone/>
            </a:pPr>
            <a:r>
              <a:rPr lang="es-ES" dirty="0"/>
              <a:t/>
            </a:r>
            <a:br>
              <a:rPr lang="es-ES" dirty="0"/>
            </a:br>
            <a:endParaRPr lang="es-MX" dirty="0"/>
          </a:p>
        </p:txBody>
      </p:sp>
      <p:pic>
        <p:nvPicPr>
          <p:cNvPr id="6" name="Imagen 5" descr="Imagen que contiene hombre, oscuro, vistiendo, camiseta&#10;&#10;Descripción generada automáticamente">
            <a:extLst>
              <a:ext uri="{FF2B5EF4-FFF2-40B4-BE49-F238E27FC236}">
                <a16:creationId xmlns:a16="http://schemas.microsoft.com/office/drawing/2014/main" id="{819F5B7D-308C-4040-B9F6-A72FDD4DC388}"/>
              </a:ext>
            </a:extLst>
          </p:cNvPr>
          <p:cNvPicPr/>
          <p:nvPr/>
        </p:nvPicPr>
        <p:blipFill rotWithShape="1">
          <a:blip r:embed="rId3"/>
          <a:srcRect l="18800" r="21200"/>
          <a:stretch/>
        </p:blipFill>
        <p:spPr>
          <a:xfrm>
            <a:off x="7519059" y="1285801"/>
            <a:ext cx="4750435" cy="389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4571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monitor, pantalla, televisión, señal&#10;&#10;Descripción generada automáticamente">
            <a:extLst>
              <a:ext uri="{FF2B5EF4-FFF2-40B4-BE49-F238E27FC236}">
                <a16:creationId xmlns:a16="http://schemas.microsoft.com/office/drawing/2014/main" id="{E547D4B4-1F6B-4701-9AAB-A6858081D73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2460172" y="-214085"/>
            <a:ext cx="7271656" cy="727165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759BA87-A7CF-A049-BACB-5F8EEEA57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3991"/>
          </a:xfrm>
        </p:spPr>
        <p:txBody>
          <a:bodyPr>
            <a:normAutofit/>
          </a:bodyPr>
          <a:lstStyle/>
          <a:p>
            <a:pPr algn="ctr"/>
            <a:r>
              <a:rPr lang="es-MX" sz="3600" b="1" dirty="0">
                <a:solidFill>
                  <a:srgbClr val="002060"/>
                </a:solidFill>
              </a:rPr>
              <a:t>ATENCIÓN EN SERVICIOS ESCOLARES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6A28E2-542D-3743-9C27-ECC53483A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9116"/>
            <a:ext cx="10515600" cy="4727847"/>
          </a:xfrm>
        </p:spPr>
        <p:txBody>
          <a:bodyPr/>
          <a:lstStyle/>
          <a:p>
            <a:pPr marL="2540" algn="ctr">
              <a:lnSpc>
                <a:spcPct val="100000"/>
              </a:lnSpc>
              <a:spcBef>
                <a:spcPts val="540"/>
              </a:spcBef>
            </a:pPr>
            <a:r>
              <a:rPr lang="es-ES" sz="2400" b="1" dirty="0">
                <a:latin typeface="Calibri"/>
                <a:cs typeface="Calibri"/>
              </a:rPr>
              <a:t>Unidad de </a:t>
            </a:r>
            <a:r>
              <a:rPr lang="es-ES" sz="2400" b="1" spc="-5" dirty="0">
                <a:latin typeface="Calibri"/>
                <a:cs typeface="Calibri"/>
              </a:rPr>
              <a:t>Servicios</a:t>
            </a:r>
            <a:r>
              <a:rPr lang="es-ES" sz="2400" b="1" spc="-80" dirty="0">
                <a:latin typeface="Calibri"/>
                <a:cs typeface="Calibri"/>
              </a:rPr>
              <a:t> </a:t>
            </a:r>
            <a:r>
              <a:rPr lang="es-ES" sz="2400" b="1" dirty="0">
                <a:latin typeface="Calibri"/>
                <a:cs typeface="Calibri"/>
              </a:rPr>
              <a:t>Escolares</a:t>
            </a:r>
            <a:endParaRPr lang="es-ES" sz="24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445"/>
              </a:spcBef>
            </a:pPr>
            <a:r>
              <a:rPr lang="es-ES" sz="2400" spc="-5" dirty="0">
                <a:latin typeface="Calibri"/>
                <a:cs typeface="Calibri"/>
              </a:rPr>
              <a:t>De lunes </a:t>
            </a:r>
            <a:r>
              <a:rPr lang="es-ES" sz="2400" dirty="0">
                <a:latin typeface="Calibri"/>
                <a:cs typeface="Calibri"/>
              </a:rPr>
              <a:t>a </a:t>
            </a:r>
            <a:r>
              <a:rPr lang="es-ES" sz="2400" spc="-5" dirty="0">
                <a:latin typeface="Calibri"/>
                <a:cs typeface="Calibri"/>
              </a:rPr>
              <a:t>Viernes de </a:t>
            </a:r>
            <a:r>
              <a:rPr lang="es-ES" sz="2400" dirty="0">
                <a:latin typeface="Calibri"/>
                <a:cs typeface="Calibri"/>
              </a:rPr>
              <a:t>8:00 a 20:45</a:t>
            </a:r>
            <a:r>
              <a:rPr lang="es-ES" sz="2400" spc="25" dirty="0">
                <a:latin typeface="Calibri"/>
                <a:cs typeface="Calibri"/>
              </a:rPr>
              <a:t> </a:t>
            </a:r>
            <a:r>
              <a:rPr lang="es-ES" sz="2400" spc="-15" dirty="0">
                <a:latin typeface="Calibri"/>
                <a:cs typeface="Calibri"/>
              </a:rPr>
              <a:t>hrs</a:t>
            </a:r>
            <a:endParaRPr lang="es-ES" sz="2400" dirty="0">
              <a:latin typeface="Calibri"/>
              <a:cs typeface="Calibri"/>
            </a:endParaRPr>
          </a:p>
          <a:p>
            <a:endParaRPr lang="es-MX" dirty="0"/>
          </a:p>
        </p:txBody>
      </p:sp>
      <p:pic>
        <p:nvPicPr>
          <p:cNvPr id="4" name="Google Shape;170;p25">
            <a:extLst>
              <a:ext uri="{FF2B5EF4-FFF2-40B4-BE49-F238E27FC236}">
                <a16:creationId xmlns:a16="http://schemas.microsoft.com/office/drawing/2014/main" id="{E246A0C0-9638-4603-8637-073DEF3488D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4001" y="2341725"/>
            <a:ext cx="9983998" cy="249586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CF4F4E3D-D7FE-40EE-B980-B6B67DF9B6C2}"/>
              </a:ext>
            </a:extLst>
          </p:cNvPr>
          <p:cNvSpPr txBox="1">
            <a:spLocks/>
          </p:cNvSpPr>
          <p:nvPr/>
        </p:nvSpPr>
        <p:spPr>
          <a:xfrm>
            <a:off x="838200" y="509031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chemeClr val="dk1"/>
              </a:buClr>
              <a:buSzPts val="1800"/>
              <a:buFont typeface="Calibri"/>
              <a:buNone/>
            </a:pPr>
            <a:r>
              <a:rPr lang="es-E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Correo: </a:t>
            </a:r>
            <a:r>
              <a:rPr lang="es-ES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servicio.practicaudg@uteg.edu.mx</a:t>
            </a:r>
            <a:endParaRPr lang="es-ES"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E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Lunes a Viernes de </a:t>
            </a:r>
            <a:r>
              <a:rPr lang="es-E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09:00 </a:t>
            </a:r>
            <a:r>
              <a:rPr lang="es-E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es-E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17:00 </a:t>
            </a:r>
            <a:r>
              <a:rPr lang="es-E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E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Tel</a:t>
            </a:r>
            <a:r>
              <a:rPr lang="es-E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s-E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33 1078 8000 </a:t>
            </a:r>
            <a:r>
              <a:rPr lang="es-E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s-E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xt</a:t>
            </a:r>
            <a:r>
              <a:rPr lang="es-E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s-E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209</a:t>
            </a:r>
            <a:endParaRPr lang="es-E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endParaRPr lang="es-ES" sz="200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s-ES" sz="2000" b="1" i="1" spc="-5" dirty="0">
                <a:solidFill>
                  <a:srgbClr val="21405F"/>
                </a:solidFill>
                <a:latin typeface="Calibri"/>
                <a:cs typeface="Calibri"/>
              </a:rPr>
              <a:t>*Recuerda Entregar en </a:t>
            </a:r>
            <a:r>
              <a:rPr lang="es-ES" sz="2000" b="1" i="1" dirty="0">
                <a:solidFill>
                  <a:srgbClr val="21405F"/>
                </a:solidFill>
                <a:latin typeface="Calibri"/>
                <a:cs typeface="Calibri"/>
              </a:rPr>
              <a:t>tiempo y </a:t>
            </a:r>
            <a:r>
              <a:rPr lang="es-ES" sz="2000" b="1" i="1" spc="-10" dirty="0">
                <a:solidFill>
                  <a:srgbClr val="21405F"/>
                </a:solidFill>
                <a:latin typeface="Calibri"/>
                <a:cs typeface="Calibri"/>
              </a:rPr>
              <a:t>forma </a:t>
            </a:r>
            <a:r>
              <a:rPr lang="es-ES" sz="2000" b="1" i="1" dirty="0">
                <a:solidFill>
                  <a:srgbClr val="21405F"/>
                </a:solidFill>
                <a:latin typeface="Calibri"/>
                <a:cs typeface="Calibri"/>
              </a:rPr>
              <a:t>tu </a:t>
            </a:r>
            <a:r>
              <a:rPr lang="es-ES" sz="2000" b="1" i="1" spc="-5" dirty="0">
                <a:solidFill>
                  <a:srgbClr val="21405F"/>
                </a:solidFill>
                <a:latin typeface="Calibri"/>
                <a:cs typeface="Calibri"/>
              </a:rPr>
              <a:t>trámite </a:t>
            </a:r>
            <a:r>
              <a:rPr lang="es-ES" sz="2000" b="1" i="1" dirty="0">
                <a:solidFill>
                  <a:srgbClr val="21405F"/>
                </a:solidFill>
                <a:latin typeface="Calibri"/>
                <a:cs typeface="Calibri"/>
              </a:rPr>
              <a:t>o </a:t>
            </a:r>
            <a:r>
              <a:rPr lang="es-ES" sz="2000" b="1" i="1" spc="-5" dirty="0">
                <a:solidFill>
                  <a:srgbClr val="21405F"/>
                </a:solidFill>
                <a:latin typeface="Calibri"/>
                <a:cs typeface="Calibri"/>
              </a:rPr>
              <a:t>Documentación, </a:t>
            </a:r>
            <a:r>
              <a:rPr lang="es-ES" sz="2000" b="1" i="1" dirty="0">
                <a:solidFill>
                  <a:srgbClr val="21405F"/>
                </a:solidFill>
                <a:latin typeface="Calibri"/>
                <a:cs typeface="Calibri"/>
              </a:rPr>
              <a:t>para cualquier aclaración que llegue a  </a:t>
            </a:r>
            <a:r>
              <a:rPr lang="es-ES" sz="2000" b="1" i="1" spc="-5" dirty="0">
                <a:solidFill>
                  <a:srgbClr val="21405F"/>
                </a:solidFill>
                <a:latin typeface="Calibri"/>
                <a:cs typeface="Calibri"/>
              </a:rPr>
              <a:t>presentarse.</a:t>
            </a:r>
            <a:endParaRPr lang="es-ES" sz="2000" dirty="0">
              <a:latin typeface="Calibri"/>
              <a:cs typeface="Calibri"/>
            </a:endParaRP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1642039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59BA87-A7CF-A049-BACB-5F8EEEA57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899031" cy="1325563"/>
          </a:xfrm>
        </p:spPr>
        <p:txBody>
          <a:bodyPr/>
          <a:lstStyle/>
          <a:p>
            <a:pPr algn="ctr"/>
            <a:r>
              <a:rPr lang="es-MX" b="1" dirty="0">
                <a:solidFill>
                  <a:srgbClr val="002060"/>
                </a:solidFill>
              </a:rPr>
              <a:t>¿Qué </a:t>
            </a:r>
            <a:r>
              <a:rPr lang="es-MX" b="1" dirty="0" smtClean="0">
                <a:solidFill>
                  <a:srgbClr val="002060"/>
                </a:solidFill>
              </a:rPr>
              <a:t>son las </a:t>
            </a:r>
            <a:r>
              <a:rPr lang="es-MX" b="1" dirty="0" smtClean="0">
                <a:solidFill>
                  <a:srgbClr val="002060"/>
                </a:solidFill>
              </a:rPr>
              <a:t>Prácticas </a:t>
            </a:r>
            <a:r>
              <a:rPr lang="es-MX" b="1" dirty="0" smtClean="0">
                <a:solidFill>
                  <a:srgbClr val="002060"/>
                </a:solidFill>
              </a:rPr>
              <a:t>Profesionales?</a:t>
            </a:r>
            <a:r>
              <a:rPr lang="es-MX" b="1" dirty="0">
                <a:solidFill>
                  <a:srgbClr val="002060"/>
                </a:solidFill>
              </a:rPr>
              <a:t>	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6A28E2-542D-3743-9C27-ECC53483A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/>
          <a:lstStyle/>
          <a:p>
            <a:pPr algn="just"/>
            <a:r>
              <a:rPr lang="es-MX" dirty="0"/>
              <a:t>Las prácticas profesionales son una actividad formativa que permite al estudiante el desarrollo y aplicación de las competencias encaminadas a consolidar su perfil de egreso, mediante su participación en el ámbito social, público o privado, que de manera temporal y obligatoria deben realizar los alumnos del Centro Universitario UTEG de acuerdo al plan de estudios que se encuentren cursando.</a:t>
            </a:r>
            <a:endParaRPr lang="es-ES" b="1" dirty="0">
              <a:latin typeface="Calibri" panose="020F0502020204030204" pitchFamily="34" charset="0"/>
            </a:endParaRPr>
          </a:p>
          <a:p>
            <a:pPr algn="just"/>
            <a:endParaRPr lang="es-MX" dirty="0"/>
          </a:p>
        </p:txBody>
      </p:sp>
      <p:sp>
        <p:nvSpPr>
          <p:cNvPr id="5" name="Flecha doblada 4"/>
          <p:cNvSpPr/>
          <p:nvPr/>
        </p:nvSpPr>
        <p:spPr>
          <a:xfrm rot="5400000">
            <a:off x="8152998" y="195177"/>
            <a:ext cx="1667116" cy="2498651"/>
          </a:xfrm>
          <a:prstGeom prst="bentArrow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2" descr="http://www.imarpe.gob.pe/imarpe/images/PRA%CC%81CTICAS-PRE-PROFESIONALE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24"/>
          <a:stretch/>
        </p:blipFill>
        <p:spPr bwMode="auto">
          <a:xfrm>
            <a:off x="8314147" y="5022375"/>
            <a:ext cx="1921735" cy="142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86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10000" fill="hold" grpId="1" nodeType="withEffect">
                                  <p:stCondLst>
                                    <p:cond delay="2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59BA87-A7CF-A049-BACB-5F8EEEA57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899031" cy="1325563"/>
          </a:xfrm>
        </p:spPr>
        <p:txBody>
          <a:bodyPr/>
          <a:lstStyle/>
          <a:p>
            <a:pPr algn="ctr"/>
            <a:r>
              <a:rPr lang="es-MX" b="1" dirty="0" smtClean="0">
                <a:solidFill>
                  <a:srgbClr val="002060"/>
                </a:solidFill>
              </a:rPr>
              <a:t>Tipos de </a:t>
            </a:r>
            <a:r>
              <a:rPr lang="es-MX" b="1" dirty="0" smtClean="0">
                <a:solidFill>
                  <a:srgbClr val="002060"/>
                </a:solidFill>
              </a:rPr>
              <a:t>Prácticas </a:t>
            </a:r>
            <a:r>
              <a:rPr lang="es-MX" b="1" dirty="0" smtClean="0">
                <a:solidFill>
                  <a:srgbClr val="002060"/>
                </a:solidFill>
              </a:rPr>
              <a:t>Profesional</a:t>
            </a:r>
            <a:r>
              <a:rPr lang="es-MX" b="1" dirty="0">
                <a:solidFill>
                  <a:srgbClr val="002060"/>
                </a:solidFill>
              </a:rPr>
              <a:t>	</a:t>
            </a:r>
          </a:p>
        </p:txBody>
      </p:sp>
      <p:graphicFrame>
        <p:nvGraphicFramePr>
          <p:cNvPr id="8" name="Marcador de contenido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413341"/>
              </p:ext>
            </p:extLst>
          </p:nvPr>
        </p:nvGraphicFramePr>
        <p:xfrm>
          <a:off x="838200" y="1825625"/>
          <a:ext cx="7127631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 descr="PoSE Servicio Social | Universidad Anáhuac Puebla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890" y="1562321"/>
            <a:ext cx="2939804" cy="46146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614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objeto, hombre, vistiendo, pequeño&#10;&#10;Descripción generada automáticamente">
            <a:extLst>
              <a:ext uri="{FF2B5EF4-FFF2-40B4-BE49-F238E27FC236}">
                <a16:creationId xmlns:a16="http://schemas.microsoft.com/office/drawing/2014/main" id="{23181EBA-2A1D-4341-9E48-A194314B73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l="27326" r="27569"/>
          <a:stretch/>
        </p:blipFill>
        <p:spPr>
          <a:xfrm>
            <a:off x="6630985" y="70276"/>
            <a:ext cx="5658782" cy="554025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759BA87-A7CF-A049-BACB-5F8EEEA57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 smtClean="0">
                <a:solidFill>
                  <a:srgbClr val="002060"/>
                </a:solidFill>
              </a:rPr>
              <a:t>Cuándo puedo iniciar las </a:t>
            </a:r>
            <a:r>
              <a:rPr lang="es-MX" b="1" dirty="0" smtClean="0">
                <a:solidFill>
                  <a:srgbClr val="002060"/>
                </a:solidFill>
              </a:rPr>
              <a:t>Prácticas </a:t>
            </a:r>
            <a:r>
              <a:rPr lang="es-MX" b="1" dirty="0" smtClean="0">
                <a:solidFill>
                  <a:srgbClr val="002060"/>
                </a:solidFill>
              </a:rPr>
              <a:t>Profesionales y cual es su duración</a:t>
            </a:r>
            <a:endParaRPr lang="es-MX" b="1" dirty="0">
              <a:solidFill>
                <a:srgbClr val="002060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 rot="21146610">
            <a:off x="1093215" y="-236907"/>
            <a:ext cx="92204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3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¿</a:t>
            </a:r>
            <a:endParaRPr lang="en-US" sz="13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 rot="587528">
            <a:off x="9941038" y="62267"/>
            <a:ext cx="92204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3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?</a:t>
            </a:r>
            <a:endParaRPr lang="en-US" sz="13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802423" y="2340524"/>
            <a:ext cx="830873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b="1" dirty="0" smtClean="0"/>
              <a:t>Obligatorias</a:t>
            </a:r>
            <a:r>
              <a:rPr lang="es-MX" dirty="0" smtClean="0"/>
              <a:t>: Los </a:t>
            </a:r>
            <a:r>
              <a:rPr lang="es-MX" dirty="0" smtClean="0"/>
              <a:t>estudiantes </a:t>
            </a:r>
            <a:r>
              <a:rPr lang="es-MX" dirty="0" smtClean="0"/>
              <a:t>y/o pre-egresado podrán iniciar con la prestación de la practica profesional </a:t>
            </a:r>
            <a:r>
              <a:rPr lang="es-MX" u="sng" dirty="0" smtClean="0"/>
              <a:t>una vez cumplan el numero de créditos requeridos </a:t>
            </a:r>
            <a:r>
              <a:rPr lang="es-MX" dirty="0" smtClean="0"/>
              <a:t>para su plan académico, para ello puedes consultar la “</a:t>
            </a:r>
            <a:r>
              <a:rPr lang="es-MX" b="1" dirty="0" smtClean="0"/>
              <a:t>Tabla de Inicio de Servicio Social y Practicas Profesionales</a:t>
            </a:r>
            <a:r>
              <a:rPr lang="es-MX" dirty="0" smtClean="0"/>
              <a:t>” que se encuentra publicada en la pagina oficial de UTEG, la duración de las practicas varia dependiendo del plan académico vigente del aspirante.</a:t>
            </a:r>
          </a:p>
          <a:p>
            <a:pPr algn="just"/>
            <a:endParaRPr lang="es-MX" dirty="0"/>
          </a:p>
          <a:p>
            <a:pPr algn="just"/>
            <a:r>
              <a:rPr lang="es-MX" dirty="0">
                <a:hlinkClick r:id="rId4"/>
              </a:rPr>
              <a:t>https://www.uteg.edu.mx/?</a:t>
            </a:r>
            <a:r>
              <a:rPr lang="es-MX" dirty="0" smtClean="0">
                <a:hlinkClick r:id="rId4"/>
              </a:rPr>
              <a:t>page_id=8371</a:t>
            </a:r>
            <a:endParaRPr lang="es-MX" dirty="0" smtClean="0"/>
          </a:p>
          <a:p>
            <a:pPr algn="just"/>
            <a:endParaRPr lang="es-MX" dirty="0" smtClean="0"/>
          </a:p>
          <a:p>
            <a:pPr algn="just"/>
            <a:r>
              <a:rPr lang="es-MX" b="1" dirty="0" smtClean="0"/>
              <a:t>Voluntarias: </a:t>
            </a:r>
            <a:r>
              <a:rPr lang="es-MX" dirty="0" smtClean="0"/>
              <a:t>No tiene mínimo de créditos para su inicio, tampoco debes de cubrir un numero de horas establecido. Puedes solicitar mayor información al correo </a:t>
            </a:r>
            <a:r>
              <a:rPr lang="es-MX" dirty="0" smtClean="0">
                <a:hlinkClick r:id="rId5"/>
              </a:rPr>
              <a:t>servicio.practicaudg@uteg.edu.mx</a:t>
            </a:r>
            <a:r>
              <a:rPr lang="es-MX" dirty="0" smtClean="0"/>
              <a:t> </a:t>
            </a:r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244043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1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1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onjunto De Iconos De Dibujos Animados De Arquitectura. Ilustración De  Vector De Arquitectura Para El Diseño Y Web Aislado Sobre Fondo Blanco.  Objeto Vector De Arquitectura Para Etiquetas, Logotipos Y Publicidad  Ilustraciones"/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46" b="90000" l="6615" r="90000">
                        <a14:foregroundMark x1="39308" y1="19923" x2="39308" y2="19923"/>
                        <a14:foregroundMark x1="51154" y1="16231" x2="51154" y2="16231"/>
                        <a14:foregroundMark x1="64538" y1="16231" x2="64538" y2="16231"/>
                        <a14:foregroundMark x1="66231" y1="15077" x2="66231" y2="15077"/>
                        <a14:foregroundMark x1="63769" y1="19692" x2="63769" y2="19692"/>
                        <a14:foregroundMark x1="66846" y1="26462" x2="66846" y2="26462"/>
                        <a14:foregroundMark x1="75769" y1="22615" x2="75769" y2="22615"/>
                        <a14:foregroundMark x1="81615" y1="29231" x2="81615" y2="29231"/>
                        <a14:foregroundMark x1="83923" y1="36769" x2="83923" y2="36769"/>
                        <a14:foregroundMark x1="78462" y1="34462" x2="78462" y2="34462"/>
                        <a14:foregroundMark x1="75538" y1="47000" x2="75538" y2="47000"/>
                        <a14:foregroundMark x1="74769" y1="41385" x2="74769" y2="41385"/>
                        <a14:foregroundMark x1="73462" y1="37385" x2="73462" y2="37385"/>
                        <a14:foregroundMark x1="74769" y1="44923" x2="74769" y2="44923"/>
                        <a14:foregroundMark x1="71923" y1="30385" x2="71923" y2="30385"/>
                        <a14:foregroundMark x1="60462" y1="29769" x2="60462" y2="29769"/>
                        <a14:foregroundMark x1="42077" y1="32538" x2="42077" y2="32538"/>
                        <a14:foregroundMark x1="28692" y1="27846" x2="28692" y2="27846"/>
                        <a14:foregroundMark x1="27308" y1="24385" x2="27308" y2="24385"/>
                        <a14:foregroundMark x1="27692" y1="21077" x2="27692" y2="21077"/>
                        <a14:foregroundMark x1="33154" y1="30769" x2="33154" y2="30769"/>
                        <a14:foregroundMark x1="31385" y1="28077" x2="31385" y2="28077"/>
                        <a14:foregroundMark x1="24231" y1="31692" x2="24231" y2="31692"/>
                        <a14:foregroundMark x1="23462" y1="28462" x2="23462" y2="28462"/>
                        <a14:foregroundMark x1="22846" y1="26077" x2="22846" y2="26077"/>
                        <a14:foregroundMark x1="27538" y1="30923" x2="27538" y2="30923"/>
                        <a14:foregroundMark x1="30231" y1="31923" x2="30231" y2="31923"/>
                        <a14:foregroundMark x1="31000" y1="25692" x2="31000" y2="25692"/>
                        <a14:foregroundMark x1="25000" y1="25154" x2="25000" y2="25154"/>
                        <a14:foregroundMark x1="21923" y1="29000" x2="21923" y2="29000"/>
                        <a14:foregroundMark x1="18231" y1="39077" x2="18231" y2="39077"/>
                        <a14:foregroundMark x1="15077" y1="37923" x2="15077" y2="37923"/>
                        <a14:foregroundMark x1="15308" y1="33846" x2="15308" y2="33846"/>
                        <a14:foregroundMark x1="18769" y1="40077" x2="18769" y2="40077"/>
                        <a14:foregroundMark x1="17077" y1="51077" x2="17077" y2="51077"/>
                        <a14:foregroundMark x1="26769" y1="42769" x2="26769" y2="42769"/>
                        <a14:foregroundMark x1="12769" y1="50538" x2="12769" y2="50538"/>
                        <a14:foregroundMark x1="14154" y1="54231" x2="14154" y2="54231"/>
                        <a14:foregroundMark x1="22308" y1="56154" x2="22308" y2="56154"/>
                        <a14:foregroundMark x1="20692" y1="61154" x2="20692" y2="61154"/>
                        <a14:foregroundMark x1="19923" y1="64692" x2="19923" y2="64692"/>
                        <a14:foregroundMark x1="15846" y1="66000" x2="15846" y2="66000"/>
                        <a14:foregroundMark x1="24385" y1="72231" x2="24385" y2="72231"/>
                        <a14:foregroundMark x1="31385" y1="66000" x2="31385" y2="66000"/>
                        <a14:foregroundMark x1="32769" y1="58077" x2="32769" y2="58077"/>
                        <a14:foregroundMark x1="37000" y1="53231" x2="37000" y2="53231"/>
                        <a14:foregroundMark x1="35615" y1="44692" x2="35615" y2="44692"/>
                        <a14:foregroundMark x1="48077" y1="65846" x2="48077" y2="65846"/>
                        <a14:foregroundMark x1="50385" y1="76308" x2="50385" y2="76308"/>
                        <a14:foregroundMark x1="34308" y1="78462" x2="34308" y2="78462"/>
                        <a14:foregroundMark x1="34846" y1="76846" x2="34846" y2="76846"/>
                        <a14:foregroundMark x1="30769" y1="75538" x2="30769" y2="75538"/>
                        <a14:foregroundMark x1="49000" y1="83462" x2="49000" y2="83462"/>
                        <a14:foregroundMark x1="59077" y1="80154" x2="59077" y2="80154"/>
                        <a14:foregroundMark x1="60615" y1="64692" x2="60615" y2="64692"/>
                        <a14:foregroundMark x1="63923" y1="58462" x2="63923" y2="58462"/>
                        <a14:foregroundMark x1="66077" y1="46462" x2="66077" y2="46462"/>
                        <a14:foregroundMark x1="69769" y1="44692" x2="69769" y2="44692"/>
                        <a14:foregroundMark x1="80000" y1="61923" x2="80000" y2="61923"/>
                        <a14:foregroundMark x1="74615" y1="57077" x2="74615" y2="57077"/>
                        <a14:foregroundMark x1="85077" y1="53231" x2="85077" y2="53231"/>
                        <a14:foregroundMark x1="85462" y1="61538" x2="85462" y2="61538"/>
                        <a14:foregroundMark x1="71692" y1="55000" x2="71692" y2="55000"/>
                        <a14:foregroundMark x1="64154" y1="56538" x2="64154" y2="56538"/>
                        <a14:foregroundMark x1="63769" y1="50692" x2="63769" y2="50692"/>
                        <a14:foregroundMark x1="76385" y1="62385" x2="76385" y2="62385"/>
                        <a14:foregroundMark x1="66077" y1="20077" x2="66077" y2="20077"/>
                        <a14:foregroundMark x1="62769" y1="15846" x2="62769" y2="15846"/>
                        <a14:foregroundMark x1="52692" y1="83308" x2="52692" y2="83308"/>
                        <a14:foregroundMark x1="65077" y1="73615" x2="65077" y2="73615"/>
                        <a14:foregroundMark x1="66462" y1="70077" x2="66462" y2="70077"/>
                        <a14:foregroundMark x1="68000" y1="71846" x2="68000" y2="71846"/>
                        <a14:foregroundMark x1="80000" y1="72462" x2="80000" y2="72462"/>
                        <a14:foregroundMark x1="70308" y1="77846" x2="70308" y2="77846"/>
                        <a14:foregroundMark x1="80769" y1="65462" x2="80769" y2="65462"/>
                        <a14:foregroundMark x1="75923" y1="65077" x2="75923" y2="65077"/>
                        <a14:foregroundMark x1="58154" y1="39077" x2="58154" y2="39077"/>
                        <a14:foregroundMark x1="69000" y1="38923" x2="69000" y2="38923"/>
                        <a14:foregroundMark x1="61231" y1="39077" x2="61231" y2="39077"/>
                        <a14:foregroundMark x1="64308" y1="38692" x2="64308" y2="38692"/>
                        <a14:foregroundMark x1="25000" y1="74538" x2="25000" y2="74538"/>
                        <a14:foregroundMark x1="27692" y1="80385" x2="27692" y2="80385"/>
                        <a14:foregroundMark x1="15308" y1="32308" x2="15308" y2="32308"/>
                        <a14:foregroundMark x1="81154" y1="63923" x2="81154" y2="63923"/>
                        <a14:foregroundMark x1="74615" y1="63154" x2="74615" y2="63154"/>
                        <a14:foregroundMark x1="66846" y1="64692" x2="66846" y2="64692"/>
                        <a14:foregroundMark x1="68000" y1="63923" x2="68000" y2="63923"/>
                        <a14:foregroundMark x1="65462" y1="62923" x2="65462" y2="62923"/>
                        <a14:foregroundMark x1="39692" y1="13692" x2="39692" y2="13692"/>
                        <a14:foregroundMark x1="23846" y1="24000" x2="23846" y2="24000"/>
                        <a14:foregroundMark x1="22077" y1="30769" x2="22077" y2="30769"/>
                        <a14:foregroundMark x1="68769" y1="80769" x2="68769" y2="80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482" y="194545"/>
            <a:ext cx="6147273" cy="614727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759BA87-A7CF-A049-BACB-5F8EEEA57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 smtClean="0">
                <a:solidFill>
                  <a:srgbClr val="002060"/>
                </a:solidFill>
              </a:rPr>
              <a:t>Cuándo puedo iniciar las </a:t>
            </a:r>
            <a:r>
              <a:rPr lang="es-MX" b="1" dirty="0" smtClean="0">
                <a:solidFill>
                  <a:srgbClr val="002060"/>
                </a:solidFill>
              </a:rPr>
              <a:t>Prácticas </a:t>
            </a:r>
            <a:r>
              <a:rPr lang="es-MX" b="1" dirty="0" smtClean="0">
                <a:solidFill>
                  <a:srgbClr val="002060"/>
                </a:solidFill>
              </a:rPr>
              <a:t>Profesionales y cual es su duración</a:t>
            </a:r>
            <a:endParaRPr lang="es-MX" b="1" dirty="0">
              <a:solidFill>
                <a:srgbClr val="002060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 rot="21146610">
            <a:off x="1093215" y="-236907"/>
            <a:ext cx="92204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3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¿</a:t>
            </a:r>
            <a:endParaRPr lang="en-US" sz="13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 rot="587528">
            <a:off x="9941038" y="62267"/>
            <a:ext cx="92204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3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?</a:t>
            </a:r>
            <a:endParaRPr lang="en-US" sz="13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138660"/>
              </p:ext>
            </p:extLst>
          </p:nvPr>
        </p:nvGraphicFramePr>
        <p:xfrm>
          <a:off x="935557" y="2030089"/>
          <a:ext cx="3788507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5022">
                  <a:extLst>
                    <a:ext uri="{9D8B030D-6E8A-4147-A177-3AD203B41FA5}">
                      <a16:colId xmlns:a16="http://schemas.microsoft.com/office/drawing/2014/main" val="79757582"/>
                    </a:ext>
                  </a:extLst>
                </a:gridCol>
                <a:gridCol w="1503485">
                  <a:extLst>
                    <a:ext uri="{9D8B030D-6E8A-4147-A177-3AD203B41FA5}">
                      <a16:colId xmlns:a16="http://schemas.microsoft.com/office/drawing/2014/main" val="35354395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MX" dirty="0" smtClean="0">
                          <a:solidFill>
                            <a:schemeClr val="tx1"/>
                          </a:solidFill>
                        </a:rPr>
                        <a:t>Carrera</a:t>
                      </a:r>
                      <a:endParaRPr lang="es-MX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>
                          <a:solidFill>
                            <a:schemeClr val="tx1"/>
                          </a:solidFill>
                        </a:rPr>
                        <a:t>No. Horas</a:t>
                      </a:r>
                      <a:endParaRPr lang="es-MX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02166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t"/>
                      <a:r>
                        <a:rPr lang="es-MX" sz="16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Administración</a:t>
                      </a:r>
                    </a:p>
                  </a:txBody>
                  <a:tcPr marL="26663" marR="26663" marT="0" marB="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MX" sz="16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300</a:t>
                      </a:r>
                      <a:r>
                        <a:rPr lang="es-MX" sz="1600" b="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1600" b="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horas</a:t>
                      </a:r>
                      <a:endParaRPr lang="es-MX" sz="1600" b="0" dirty="0">
                        <a:solidFill>
                          <a:schemeClr val="tx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26663" marR="26663" marT="0" marB="0" anchor="b"/>
                </a:tc>
                <a:extLst>
                  <a:ext uri="{0D108BD9-81ED-4DB2-BD59-A6C34878D82A}">
                    <a16:rowId xmlns:a16="http://schemas.microsoft.com/office/drawing/2014/main" val="1940143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t"/>
                      <a:r>
                        <a:rPr lang="es-MX" sz="16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Arquitectura</a:t>
                      </a:r>
                    </a:p>
                  </a:txBody>
                  <a:tcPr marL="26663" marR="26663" marT="0" marB="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MX" sz="16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520 </a:t>
                      </a:r>
                      <a:r>
                        <a:rPr lang="es-MX" sz="16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horas</a:t>
                      </a:r>
                      <a:endParaRPr lang="es-MX" sz="1600" b="0" dirty="0">
                        <a:solidFill>
                          <a:schemeClr val="tx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26663" marR="26663" marT="0" marB="0" anchor="b"/>
                </a:tc>
                <a:extLst>
                  <a:ext uri="{0D108BD9-81ED-4DB2-BD59-A6C34878D82A}">
                    <a16:rowId xmlns:a16="http://schemas.microsoft.com/office/drawing/2014/main" val="23279004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t"/>
                      <a:r>
                        <a:rPr lang="es-MX" sz="16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Contaduría Pública</a:t>
                      </a:r>
                    </a:p>
                  </a:txBody>
                  <a:tcPr marL="26663" marR="26663" marT="0" marB="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MX" sz="16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280</a:t>
                      </a:r>
                      <a:r>
                        <a:rPr lang="es-MX" sz="1600" b="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16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horas</a:t>
                      </a:r>
                      <a:endParaRPr lang="es-MX" sz="1600" b="0" dirty="0">
                        <a:solidFill>
                          <a:schemeClr val="tx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26663" marR="26663" marT="0" marB="0" anchor="b"/>
                </a:tc>
                <a:extLst>
                  <a:ext uri="{0D108BD9-81ED-4DB2-BD59-A6C34878D82A}">
                    <a16:rowId xmlns:a16="http://schemas.microsoft.com/office/drawing/2014/main" val="3867202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t"/>
                      <a:r>
                        <a:rPr lang="es-MX" sz="1600" b="1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Diseño de Interiores</a:t>
                      </a:r>
                    </a:p>
                  </a:txBody>
                  <a:tcPr marL="26663" marR="26663" marT="0" marB="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MX" sz="16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300</a:t>
                      </a:r>
                      <a:r>
                        <a:rPr lang="es-MX" sz="1600" b="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16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horas</a:t>
                      </a:r>
                      <a:endParaRPr lang="es-MX" sz="1600" b="0" dirty="0">
                        <a:solidFill>
                          <a:schemeClr val="tx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26663" marR="26663" marT="0" marB="0" anchor="b"/>
                </a:tc>
                <a:extLst>
                  <a:ext uri="{0D108BD9-81ED-4DB2-BD59-A6C34878D82A}">
                    <a16:rowId xmlns:a16="http://schemas.microsoft.com/office/drawing/2014/main" val="25419832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t"/>
                      <a:r>
                        <a:rPr lang="es-MX" sz="1600" b="1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Diseño de Moda</a:t>
                      </a:r>
                    </a:p>
                  </a:txBody>
                  <a:tcPr marL="26663" marR="26663" marT="0" marB="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MX" sz="16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300</a:t>
                      </a:r>
                      <a:r>
                        <a:rPr lang="es-MX" sz="1600" b="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16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horas</a:t>
                      </a:r>
                      <a:endParaRPr lang="es-MX" sz="1600" b="0" dirty="0">
                        <a:solidFill>
                          <a:schemeClr val="tx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26663" marR="26663" marT="0" marB="0" anchor="b"/>
                </a:tc>
                <a:extLst>
                  <a:ext uri="{0D108BD9-81ED-4DB2-BD59-A6C34878D82A}">
                    <a16:rowId xmlns:a16="http://schemas.microsoft.com/office/drawing/2014/main" val="38902147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t"/>
                      <a:r>
                        <a:rPr lang="es-MX" sz="1600" b="1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Ing. Civil</a:t>
                      </a:r>
                    </a:p>
                  </a:txBody>
                  <a:tcPr marL="26663" marR="26663" marT="0" marB="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MX" sz="16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300</a:t>
                      </a:r>
                      <a:r>
                        <a:rPr lang="es-MX" sz="1600" b="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16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horas</a:t>
                      </a:r>
                      <a:endParaRPr lang="es-MX" sz="1600" b="0" dirty="0">
                        <a:solidFill>
                          <a:schemeClr val="tx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26663" marR="26663" marT="0" marB="0" anchor="b"/>
                </a:tc>
                <a:extLst>
                  <a:ext uri="{0D108BD9-81ED-4DB2-BD59-A6C34878D82A}">
                    <a16:rowId xmlns:a16="http://schemas.microsoft.com/office/drawing/2014/main" val="40169956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t"/>
                      <a:r>
                        <a:rPr lang="es-MX" sz="16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Ing. Industrial</a:t>
                      </a:r>
                    </a:p>
                  </a:txBody>
                  <a:tcPr marL="26663" marR="26663" marT="0" marB="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MX" sz="16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300</a:t>
                      </a:r>
                      <a:r>
                        <a:rPr lang="es-MX" sz="1600" b="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16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horas</a:t>
                      </a:r>
                      <a:endParaRPr lang="es-MX" sz="1600" b="0" dirty="0">
                        <a:solidFill>
                          <a:schemeClr val="tx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26663" marR="26663" marT="0" marB="0" anchor="b"/>
                </a:tc>
                <a:extLst>
                  <a:ext uri="{0D108BD9-81ED-4DB2-BD59-A6C34878D82A}">
                    <a16:rowId xmlns:a16="http://schemas.microsoft.com/office/drawing/2014/main" val="18556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t"/>
                      <a:r>
                        <a:rPr lang="es-MX" sz="16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QFB</a:t>
                      </a:r>
                      <a:endParaRPr lang="es-MX" sz="1600" b="1" dirty="0">
                        <a:solidFill>
                          <a:schemeClr val="tx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26663" marR="26663" marT="0" marB="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MX" sz="16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300</a:t>
                      </a:r>
                      <a:r>
                        <a:rPr lang="es-MX" sz="1600" b="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16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horas</a:t>
                      </a:r>
                      <a:endParaRPr lang="es-MX" sz="1600" b="0" dirty="0">
                        <a:solidFill>
                          <a:schemeClr val="tx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26663" marR="26663" marT="0" marB="0" anchor="b"/>
                </a:tc>
                <a:extLst>
                  <a:ext uri="{0D108BD9-81ED-4DB2-BD59-A6C34878D82A}">
                    <a16:rowId xmlns:a16="http://schemas.microsoft.com/office/drawing/2014/main" val="4118938255"/>
                  </a:ext>
                </a:extLst>
              </a:tr>
            </a:tbl>
          </a:graphicData>
        </a:graphic>
      </p:graphicFrame>
      <p:sp>
        <p:nvSpPr>
          <p:cNvPr id="11" name="Llamada de flecha hacia abajo 10"/>
          <p:cNvSpPr/>
          <p:nvPr/>
        </p:nvSpPr>
        <p:spPr>
          <a:xfrm>
            <a:off x="5172941" y="2398504"/>
            <a:ext cx="1846118" cy="565785"/>
          </a:xfrm>
          <a:prstGeom prst="downArrowCallout">
            <a:avLst/>
          </a:prstGeom>
          <a:solidFill>
            <a:srgbClr val="FFC000"/>
          </a:solidFill>
          <a:ln>
            <a:solidFill>
              <a:srgbClr val="00285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2856"/>
                </a:solidFill>
              </a:rPr>
              <a:t>Entre </a:t>
            </a:r>
            <a:r>
              <a:rPr lang="es-ES" b="1" dirty="0" smtClean="0">
                <a:solidFill>
                  <a:srgbClr val="002856"/>
                </a:solidFill>
              </a:rPr>
              <a:t>semana </a:t>
            </a:r>
            <a:endParaRPr lang="es-ES" b="1" dirty="0">
              <a:solidFill>
                <a:srgbClr val="002856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082087" y="3191607"/>
            <a:ext cx="2027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4 o 5 horas diarias</a:t>
            </a:r>
            <a:endParaRPr lang="es-MX" dirty="0"/>
          </a:p>
        </p:txBody>
      </p:sp>
      <p:sp>
        <p:nvSpPr>
          <p:cNvPr id="14" name="Llamada de flecha hacia abajo 13"/>
          <p:cNvSpPr/>
          <p:nvPr/>
        </p:nvSpPr>
        <p:spPr>
          <a:xfrm>
            <a:off x="5259049" y="3899423"/>
            <a:ext cx="1846118" cy="565785"/>
          </a:xfrm>
          <a:prstGeom prst="downArrowCallout">
            <a:avLst/>
          </a:prstGeom>
          <a:solidFill>
            <a:srgbClr val="FFC000"/>
          </a:solidFill>
          <a:ln>
            <a:solidFill>
              <a:srgbClr val="00285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b="1" dirty="0" smtClean="0">
                <a:solidFill>
                  <a:srgbClr val="002856"/>
                </a:solidFill>
              </a:rPr>
              <a:t>Fin de </a:t>
            </a:r>
            <a:r>
              <a:rPr lang="es-ES" b="1" dirty="0" smtClean="0">
                <a:solidFill>
                  <a:srgbClr val="002856"/>
                </a:solidFill>
              </a:rPr>
              <a:t>semana</a:t>
            </a:r>
            <a:endParaRPr lang="es-ES" b="1" dirty="0">
              <a:solidFill>
                <a:srgbClr val="002856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5259049" y="4668536"/>
            <a:ext cx="2027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8 horas diarias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68807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1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1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  <p:bldP spid="11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Maternidad universidad ciencias sociales humanidades arte, ciencia, texto,  logo png | PNGEgg"/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3" b="96954" l="3111" r="96667">
                        <a14:foregroundMark x1="15444" y1="19797" x2="15444" y2="19797"/>
                        <a14:foregroundMark x1="34444" y1="10025" x2="34444" y2="10025"/>
                        <a14:foregroundMark x1="62000" y1="9772" x2="62000" y2="9772"/>
                        <a14:foregroundMark x1="74333" y1="28553" x2="74333" y2="28553"/>
                        <a14:foregroundMark x1="87333" y1="49112" x2="87333" y2="49112"/>
                        <a14:foregroundMark x1="87556" y1="44797" x2="87556" y2="44797"/>
                        <a14:foregroundMark x1="69444" y1="48858" x2="69444" y2="48858"/>
                        <a14:foregroundMark x1="69667" y1="45431" x2="69667" y2="45431"/>
                        <a14:foregroundMark x1="64000" y1="48858" x2="64000" y2="48858"/>
                        <a14:foregroundMark x1="76667" y1="71701" x2="76667" y2="71701"/>
                        <a14:foregroundMark x1="71444" y1="69543" x2="71444" y2="69543"/>
                        <a14:foregroundMark x1="48333" y1="57614" x2="48333" y2="57614"/>
                        <a14:foregroundMark x1="50000" y1="54188" x2="50000" y2="54188"/>
                        <a14:foregroundMark x1="47222" y1="50508" x2="47222" y2="50508"/>
                        <a14:foregroundMark x1="31667" y1="56726" x2="31667" y2="56726"/>
                        <a14:foregroundMark x1="30222" y1="62056" x2="30222" y2="62056"/>
                        <a14:foregroundMark x1="12222" y1="60406" x2="12222" y2="60406"/>
                        <a14:foregroundMark x1="11111" y1="55711" x2="11111" y2="55711"/>
                        <a14:foregroundMark x1="11333" y1="45051" x2="11333" y2="45051"/>
                        <a14:foregroundMark x1="11333" y1="40736" x2="11333" y2="40736"/>
                        <a14:foregroundMark x1="10222" y1="36041" x2="10222" y2="36041"/>
                        <a14:foregroundMark x1="19000" y1="26269" x2="19000" y2="26269"/>
                        <a14:foregroundMark x1="19778" y1="23858" x2="19778" y2="23858"/>
                        <a14:foregroundMark x1="23667" y1="19036" x2="23667" y2="19036"/>
                        <a14:foregroundMark x1="37667" y1="37563" x2="37667" y2="37563"/>
                        <a14:foregroundMark x1="33556" y1="32487" x2="33556" y2="32487"/>
                        <a14:foregroundMark x1="32667" y1="37183" x2="32667" y2="37183"/>
                        <a14:foregroundMark x1="30778" y1="37944" x2="30778" y2="37944"/>
                        <a14:foregroundMark x1="27444" y1="37817" x2="27444" y2="37817"/>
                        <a14:foregroundMark x1="37111" y1="33249" x2="37111" y2="33249"/>
                        <a14:foregroundMark x1="50000" y1="29442" x2="50000" y2="29442"/>
                        <a14:foregroundMark x1="52444" y1="26269" x2="52444" y2="26269"/>
                        <a14:foregroundMark x1="56000" y1="24492" x2="56000" y2="24492"/>
                        <a14:foregroundMark x1="59000" y1="28173" x2="59000" y2="28173"/>
                        <a14:foregroundMark x1="58778" y1="33249" x2="58778" y2="33249"/>
                        <a14:foregroundMark x1="57333" y1="37310" x2="57333" y2="37310"/>
                        <a14:foregroundMark x1="56778" y1="32234" x2="56778" y2="32234"/>
                        <a14:foregroundMark x1="53556" y1="32487" x2="53556" y2="32487"/>
                        <a14:foregroundMark x1="54333" y1="29442" x2="54333" y2="29442"/>
                        <a14:foregroundMark x1="74667" y1="26269" x2="74667" y2="26269"/>
                        <a14:foregroundMark x1="78000" y1="25000" x2="78000" y2="25000"/>
                        <a14:foregroundMark x1="80667" y1="26396" x2="80667" y2="26396"/>
                        <a14:foregroundMark x1="82667" y1="29188" x2="82667" y2="29188"/>
                        <a14:foregroundMark x1="80222" y1="33756" x2="80222" y2="33756"/>
                        <a14:foregroundMark x1="76889" y1="36041" x2="76889" y2="36041"/>
                        <a14:foregroundMark x1="77444" y1="31980" x2="77444" y2="31980"/>
                        <a14:foregroundMark x1="73333" y1="32487" x2="73333" y2="32487"/>
                        <a14:foregroundMark x1="73778" y1="51015" x2="73778" y2="51015"/>
                        <a14:foregroundMark x1="72778" y1="57868" x2="72778" y2="57868"/>
                        <a14:foregroundMark x1="67333" y1="60533" x2="67333" y2="60533"/>
                        <a14:foregroundMark x1="66667" y1="54442" x2="66667" y2="54442"/>
                        <a14:foregroundMark x1="68111" y1="53173" x2="68111" y2="53173"/>
                        <a14:foregroundMark x1="66444" y1="46066" x2="66444" y2="46066"/>
                        <a14:foregroundMark x1="63667" y1="45685" x2="63667" y2="45685"/>
                        <a14:foregroundMark x1="62889" y1="54569" x2="62889" y2="54569"/>
                        <a14:foregroundMark x1="78000" y1="68274" x2="78000" y2="68274"/>
                        <a14:foregroundMark x1="72222" y1="65228" x2="72222" y2="65228"/>
                        <a14:foregroundMark x1="70333" y1="73858" x2="70333" y2="73858"/>
                        <a14:foregroundMark x1="53000" y1="59518" x2="53000" y2="59518"/>
                        <a14:foregroundMark x1="51111" y1="64467" x2="51111" y2="64467"/>
                        <a14:foregroundMark x1="47000" y1="60533" x2="47000" y2="60533"/>
                        <a14:foregroundMark x1="45000" y1="56599" x2="45000" y2="56599"/>
                        <a14:foregroundMark x1="40667" y1="12437" x2="40667" y2="12437"/>
                        <a14:foregroundMark x1="37667" y1="12183" x2="37667" y2="12183"/>
                        <a14:foregroundMark x1="22778" y1="17766" x2="22778" y2="17766"/>
                        <a14:foregroundMark x1="18222" y1="15990" x2="18222" y2="15990"/>
                        <a14:foregroundMark x1="7444" y1="36421" x2="7444" y2="36421"/>
                        <a14:foregroundMark x1="14111" y1="38452" x2="14111" y2="38452"/>
                        <a14:foregroundMark x1="15111" y1="42005" x2="15111" y2="42005"/>
                        <a14:foregroundMark x1="13556" y1="45431" x2="13556" y2="45431"/>
                        <a14:foregroundMark x1="37889" y1="41117" x2="37889" y2="41117"/>
                        <a14:foregroundMark x1="30222" y1="35787" x2="30222" y2="35787"/>
                        <a14:foregroundMark x1="31333" y1="32487" x2="31333" y2="32487"/>
                        <a14:foregroundMark x1="14667" y1="57234" x2="14667" y2="57234"/>
                        <a14:foregroundMark x1="23889" y1="62310" x2="23889" y2="62310"/>
                        <a14:foregroundMark x1="26444" y1="55457" x2="26444" y2="55457"/>
                        <a14:foregroundMark x1="67556" y1="13071" x2="67556" y2="13071"/>
                        <a14:foregroundMark x1="75000" y1="24112" x2="75000" y2="24112"/>
                        <a14:foregroundMark x1="70333" y1="50761" x2="70333" y2="50761"/>
                        <a14:foregroundMark x1="76111" y1="29695" x2="76111" y2="29695"/>
                        <a14:foregroundMark x1="51111" y1="41624" x2="51111" y2="41624"/>
                        <a14:foregroundMark x1="51444" y1="36421" x2="51444" y2="36421"/>
                        <a14:foregroundMark x1="49222" y1="35660" x2="49222" y2="35660"/>
                        <a14:foregroundMark x1="47778" y1="31345" x2="47778" y2="31345"/>
                        <a14:foregroundMark x1="46778" y1="35152" x2="46778" y2="35152"/>
                        <a14:foregroundMark x1="48111" y1="37944" x2="48111" y2="37944"/>
                        <a14:foregroundMark x1="52778" y1="39213" x2="52778" y2="39213"/>
                        <a14:foregroundMark x1="55222" y1="39213" x2="55222" y2="39213"/>
                        <a14:foregroundMark x1="55556" y1="36421" x2="55556" y2="36421"/>
                        <a14:foregroundMark x1="55778" y1="33883" x2="55778" y2="33883"/>
                        <a14:foregroundMark x1="56222" y1="31599" x2="56222" y2="31599"/>
                        <a14:foregroundMark x1="57111" y1="28807" x2="57111" y2="28807"/>
                        <a14:foregroundMark x1="56000" y1="28426" x2="56000" y2="28426"/>
                        <a14:foregroundMark x1="52222" y1="28173" x2="52222" y2="28173"/>
                        <a14:foregroundMark x1="51889" y1="30330" x2="51889" y2="30330"/>
                        <a14:foregroundMark x1="36000" y1="36294" x2="36000" y2="36294"/>
                        <a14:foregroundMark x1="28889" y1="42513" x2="28889" y2="42513"/>
                        <a14:foregroundMark x1="22889" y1="21954" x2="22889" y2="21954"/>
                        <a14:foregroundMark x1="73556" y1="77411" x2="73556" y2="77411"/>
                        <a14:foregroundMark x1="80444" y1="31091" x2="80444" y2="31091"/>
                        <a14:foregroundMark x1="82889" y1="27284" x2="82889" y2="27284"/>
                        <a14:foregroundMark x1="90778" y1="54822" x2="90778" y2="54822"/>
                        <a14:foregroundMark x1="48889" y1="33503" x2="48889" y2="33503"/>
                        <a14:foregroundMark x1="50556" y1="33249" x2="50556" y2="33249"/>
                        <a14:foregroundMark x1="41000" y1="13832" x2="41000" y2="13832"/>
                        <a14:foregroundMark x1="76889" y1="21574" x2="76889" y2="21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69" y="615469"/>
            <a:ext cx="6142753" cy="537832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759BA87-A7CF-A049-BACB-5F8EEEA57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 smtClean="0">
                <a:solidFill>
                  <a:srgbClr val="002060"/>
                </a:solidFill>
              </a:rPr>
              <a:t>Cuándo puedo iniciar las </a:t>
            </a:r>
            <a:r>
              <a:rPr lang="es-MX" b="1" dirty="0" smtClean="0">
                <a:solidFill>
                  <a:srgbClr val="002060"/>
                </a:solidFill>
              </a:rPr>
              <a:t>Prácticas </a:t>
            </a:r>
            <a:r>
              <a:rPr lang="es-MX" b="1" dirty="0" smtClean="0">
                <a:solidFill>
                  <a:srgbClr val="002060"/>
                </a:solidFill>
              </a:rPr>
              <a:t>Profesionales y cual es su duración</a:t>
            </a:r>
            <a:endParaRPr lang="es-MX" b="1" dirty="0">
              <a:solidFill>
                <a:srgbClr val="002060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 rot="21146610">
            <a:off x="1093215" y="-236907"/>
            <a:ext cx="92204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3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¿</a:t>
            </a:r>
            <a:endParaRPr lang="en-US" sz="13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 rot="587528">
            <a:off x="9941038" y="62267"/>
            <a:ext cx="92204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3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?</a:t>
            </a:r>
            <a:endParaRPr lang="en-US" sz="13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2382715"/>
              </p:ext>
            </p:extLst>
          </p:nvPr>
        </p:nvGraphicFramePr>
        <p:xfrm>
          <a:off x="935557" y="2030089"/>
          <a:ext cx="4163981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7497">
                  <a:extLst>
                    <a:ext uri="{9D8B030D-6E8A-4147-A177-3AD203B41FA5}">
                      <a16:colId xmlns:a16="http://schemas.microsoft.com/office/drawing/2014/main" val="79757582"/>
                    </a:ext>
                  </a:extLst>
                </a:gridCol>
                <a:gridCol w="2646484">
                  <a:extLst>
                    <a:ext uri="{9D8B030D-6E8A-4147-A177-3AD203B41FA5}">
                      <a16:colId xmlns:a16="http://schemas.microsoft.com/office/drawing/2014/main" val="35354395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MX" dirty="0" smtClean="0">
                          <a:solidFill>
                            <a:schemeClr val="tx1"/>
                          </a:solidFill>
                        </a:rPr>
                        <a:t>Carrera</a:t>
                      </a:r>
                      <a:endParaRPr lang="es-MX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>
                          <a:solidFill>
                            <a:schemeClr val="tx1"/>
                          </a:solidFill>
                        </a:rPr>
                        <a:t>Practica por asignatura</a:t>
                      </a:r>
                      <a:endParaRPr lang="es-MX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02166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t"/>
                      <a:r>
                        <a:rPr lang="es-MX" sz="16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Abogado</a:t>
                      </a:r>
                      <a:endParaRPr lang="es-MX" sz="1600" b="1" dirty="0">
                        <a:solidFill>
                          <a:schemeClr val="tx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26663" marR="26663" marT="0" marB="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MX" sz="16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6.°</a:t>
                      </a:r>
                      <a:r>
                        <a:rPr lang="es-MX" sz="16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16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y </a:t>
                      </a:r>
                      <a:r>
                        <a:rPr lang="es-MX" sz="16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7.° </a:t>
                      </a:r>
                      <a:r>
                        <a:rPr lang="es-MX" sz="16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semestre</a:t>
                      </a:r>
                      <a:endParaRPr lang="es-MX" sz="1600" b="1" dirty="0">
                        <a:solidFill>
                          <a:schemeClr val="tx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26663" marR="26663" marT="0" marB="0" anchor="b"/>
                </a:tc>
                <a:extLst>
                  <a:ext uri="{0D108BD9-81ED-4DB2-BD59-A6C34878D82A}">
                    <a16:rowId xmlns:a16="http://schemas.microsoft.com/office/drawing/2014/main" val="1940143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t"/>
                      <a:r>
                        <a:rPr lang="es-MX" sz="16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Nutrición</a:t>
                      </a:r>
                      <a:endParaRPr lang="es-MX" sz="1600" b="1" dirty="0">
                        <a:solidFill>
                          <a:schemeClr val="tx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26663" marR="26663" marT="0" marB="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MX" sz="16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7.° </a:t>
                      </a:r>
                      <a:r>
                        <a:rPr lang="es-MX" sz="16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y </a:t>
                      </a:r>
                      <a:r>
                        <a:rPr lang="es-MX" sz="16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8.° </a:t>
                      </a:r>
                      <a:r>
                        <a:rPr lang="es-MX" sz="16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semestre</a:t>
                      </a:r>
                      <a:endParaRPr lang="es-MX" sz="1600" b="1" dirty="0">
                        <a:solidFill>
                          <a:schemeClr val="tx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26663" marR="26663" marT="0" marB="0" anchor="b"/>
                </a:tc>
                <a:extLst>
                  <a:ext uri="{0D108BD9-81ED-4DB2-BD59-A6C34878D82A}">
                    <a16:rowId xmlns:a16="http://schemas.microsoft.com/office/drawing/2014/main" val="23279004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t"/>
                      <a:r>
                        <a:rPr lang="es-MX" sz="16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Psicología</a:t>
                      </a:r>
                      <a:endParaRPr lang="es-MX" sz="1600" b="1" dirty="0">
                        <a:solidFill>
                          <a:schemeClr val="tx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26663" marR="26663" marT="0" marB="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MX" sz="16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8.° </a:t>
                      </a:r>
                      <a:r>
                        <a:rPr lang="es-MX" sz="16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y </a:t>
                      </a:r>
                      <a:r>
                        <a:rPr lang="es-MX" sz="16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9.° </a:t>
                      </a:r>
                      <a:r>
                        <a:rPr lang="es-MX" sz="16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semestre</a:t>
                      </a:r>
                      <a:endParaRPr lang="es-MX" sz="1600" b="1" dirty="0">
                        <a:solidFill>
                          <a:schemeClr val="tx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26663" marR="26663" marT="0" marB="0" anchor="b"/>
                </a:tc>
                <a:extLst>
                  <a:ext uri="{0D108BD9-81ED-4DB2-BD59-A6C34878D82A}">
                    <a16:rowId xmlns:a16="http://schemas.microsoft.com/office/drawing/2014/main" val="3867202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t"/>
                      <a:r>
                        <a:rPr lang="es-MX" sz="16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Trabajo Social</a:t>
                      </a:r>
                      <a:endParaRPr lang="es-MX" sz="1600" b="1" dirty="0">
                        <a:solidFill>
                          <a:schemeClr val="tx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26663" marR="26663" marT="0" marB="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MX" sz="16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7.° </a:t>
                      </a:r>
                      <a:r>
                        <a:rPr lang="es-MX" sz="16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y </a:t>
                      </a:r>
                      <a:r>
                        <a:rPr lang="es-MX" sz="16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8.° </a:t>
                      </a:r>
                      <a:r>
                        <a:rPr lang="es-MX" sz="16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semestre</a:t>
                      </a:r>
                      <a:endParaRPr lang="es-MX" sz="1600" b="1" dirty="0">
                        <a:solidFill>
                          <a:schemeClr val="tx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26663" marR="26663" marT="0" marB="0" anchor="b"/>
                </a:tc>
                <a:extLst>
                  <a:ext uri="{0D108BD9-81ED-4DB2-BD59-A6C34878D82A}">
                    <a16:rowId xmlns:a16="http://schemas.microsoft.com/office/drawing/2014/main" val="2541983292"/>
                  </a:ext>
                </a:extLst>
              </a:tr>
            </a:tbl>
          </a:graphicData>
        </a:graphic>
      </p:graphicFrame>
      <p:pic>
        <p:nvPicPr>
          <p:cNvPr id="2054" name="Picture 6" descr="Ingenieria Industrial Png - Ingenieria De Gestion De Negocios Transparent  PNG - 1716x951 - Free Download on NicePNG"/>
          <p:cNvPicPr>
            <a:picLocks noChangeAspect="1" noChangeArrowheads="1"/>
          </p:cNvPicPr>
          <p:nvPr/>
        </p:nvPicPr>
        <p:blipFill>
          <a:blip r:embed="rId5">
            <a:alphaModFix amt="3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5" b="99393" l="0" r="100000">
                        <a14:foregroundMark x1="16341" y1="87449" x2="16341" y2="87449"/>
                        <a14:foregroundMark x1="14024" y1="93320" x2="14024" y2="93320"/>
                        <a14:foregroundMark x1="14634" y1="86640" x2="14634" y2="86640"/>
                        <a14:foregroundMark x1="27195" y1="85223" x2="27195" y2="85223"/>
                        <a14:foregroundMark x1="28780" y1="89069" x2="28780" y2="89069"/>
                        <a14:foregroundMark x1="29756" y1="94737" x2="29756" y2="94737"/>
                        <a14:foregroundMark x1="25366" y1="93117" x2="25366" y2="93117"/>
                        <a14:foregroundMark x1="24634" y1="91700" x2="24634" y2="91700"/>
                        <a14:foregroundMark x1="21463" y1="93117" x2="21463" y2="93117"/>
                        <a14:foregroundMark x1="20244" y1="92308" x2="20244" y2="92308"/>
                        <a14:foregroundMark x1="19146" y1="91700" x2="19146" y2="91700"/>
                        <a14:foregroundMark x1="28780" y1="84211" x2="28780" y2="84211"/>
                        <a14:foregroundMark x1="29756" y1="88057" x2="29756" y2="88057"/>
                        <a14:foregroundMark x1="30366" y1="93117" x2="30366" y2="93117"/>
                        <a14:foregroundMark x1="61220" y1="29555" x2="61220" y2="29555"/>
                        <a14:foregroundMark x1="65366" y1="21660" x2="65366" y2="21660"/>
                        <a14:foregroundMark x1="62317" y1="17206" x2="62317" y2="17206"/>
                        <a14:foregroundMark x1="80610" y1="17409" x2="80610" y2="17409"/>
                        <a14:foregroundMark x1="84512" y1="13563" x2="84512" y2="13563"/>
                        <a14:foregroundMark x1="88049" y1="15992" x2="88049" y2="15992"/>
                        <a14:foregroundMark x1="90366" y1="28340" x2="90366" y2="28340"/>
                        <a14:foregroundMark x1="37439" y1="91296" x2="37439" y2="91296"/>
                        <a14:foregroundMark x1="35732" y1="84818" x2="35732" y2="84818"/>
                        <a14:foregroundMark x1="32805" y1="85223" x2="32805" y2="85223"/>
                        <a14:foregroundMark x1="31220" y1="83198" x2="31220" y2="83198"/>
                        <a14:foregroundMark x1="41098" y1="85628" x2="41098" y2="85628"/>
                        <a14:foregroundMark x1="39756" y1="95142" x2="39756" y2="95142"/>
                        <a14:foregroundMark x1="19634" y1="97368" x2="19634" y2="97368"/>
                        <a14:foregroundMark x1="6829" y1="97368" x2="6829" y2="97368"/>
                        <a14:foregroundMark x1="5122" y1="92308" x2="5122" y2="92308"/>
                        <a14:foregroundMark x1="7195" y1="84211" x2="7195" y2="84211"/>
                        <a14:foregroundMark x1="35488" y1="96559" x2="35488" y2="96559"/>
                        <a14:foregroundMark x1="22927" y1="87449" x2="22927" y2="87449"/>
                        <a14:foregroundMark x1="22073" y1="84818" x2="22073" y2="84818"/>
                        <a14:backgroundMark x1="8049" y1="21255" x2="8049" y2="21255"/>
                        <a14:backgroundMark x1="39756" y1="28745" x2="39756" y2="28745"/>
                        <a14:backgroundMark x1="42927" y1="53441" x2="42927" y2="53441"/>
                        <a14:backgroundMark x1="72927" y1="64372" x2="72927" y2="64372"/>
                        <a14:backgroundMark x1="73415" y1="43522" x2="73415" y2="43522"/>
                        <a14:backgroundMark x1="93780" y1="42105" x2="93780" y2="42105"/>
                        <a14:backgroundMark x1="94878" y1="8704" x2="94878" y2="8704"/>
                        <a14:backgroundMark x1="73780" y1="6073" x2="73780" y2="6073"/>
                        <a14:backgroundMark x1="33415" y1="11741" x2="33415" y2="11741"/>
                        <a14:backgroundMark x1="21463" y1="5870" x2="21463" y2="5870"/>
                        <a14:backgroundMark x1="21220" y1="15992" x2="21220" y2="159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120" y="3099834"/>
            <a:ext cx="4132385" cy="248951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3067963"/>
              </p:ext>
            </p:extLst>
          </p:nvPr>
        </p:nvGraphicFramePr>
        <p:xfrm>
          <a:off x="7041717" y="2028786"/>
          <a:ext cx="2836008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6008">
                  <a:extLst>
                    <a:ext uri="{9D8B030D-6E8A-4147-A177-3AD203B41FA5}">
                      <a16:colId xmlns:a16="http://schemas.microsoft.com/office/drawing/2014/main" val="28561019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Voluntarias</a:t>
                      </a:r>
                      <a:endParaRPr lang="es-MX" sz="14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0164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Cultura Física y </a:t>
                      </a:r>
                      <a:r>
                        <a:rPr lang="es-MX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Deportes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2270914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s-E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Diseño para la Comunicación Gráfica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762421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Ing. </a:t>
                      </a:r>
                      <a:r>
                        <a:rPr lang="es-MX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en Computación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5870081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Ing. Comunicaciones y Electrónica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5860456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131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1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1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59BA87-A7CF-A049-BACB-5F8EEEA57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489" y="0"/>
            <a:ext cx="10515600" cy="1325563"/>
          </a:xfrm>
        </p:spPr>
        <p:txBody>
          <a:bodyPr/>
          <a:lstStyle/>
          <a:p>
            <a:pPr algn="ctr"/>
            <a:r>
              <a:rPr lang="es-MX" b="1" dirty="0">
                <a:solidFill>
                  <a:srgbClr val="002060"/>
                </a:solidFill>
              </a:rPr>
              <a:t>¿Dónde puedo realizar </a:t>
            </a:r>
            <a:r>
              <a:rPr lang="es-MX" b="1" dirty="0" smtClean="0">
                <a:solidFill>
                  <a:srgbClr val="002060"/>
                </a:solidFill>
              </a:rPr>
              <a:t>las </a:t>
            </a:r>
            <a:r>
              <a:rPr lang="es-MX" b="1" dirty="0" smtClean="0">
                <a:solidFill>
                  <a:srgbClr val="002060"/>
                </a:solidFill>
              </a:rPr>
              <a:t>Prácticas </a:t>
            </a:r>
            <a:r>
              <a:rPr lang="es-MX" b="1" dirty="0" smtClean="0">
                <a:solidFill>
                  <a:srgbClr val="002060"/>
                </a:solidFill>
              </a:rPr>
              <a:t>Profesionales?</a:t>
            </a:r>
            <a:endParaRPr lang="es-MX" b="1" dirty="0">
              <a:solidFill>
                <a:srgbClr val="00206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6A28E2-542D-3743-9C27-ECC53483A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911" y="1459523"/>
            <a:ext cx="8407297" cy="5064369"/>
          </a:xfrm>
        </p:spPr>
        <p:txBody>
          <a:bodyPr>
            <a:normAutofit fontScale="70000" lnSpcReduction="20000"/>
          </a:bodyPr>
          <a:lstStyle/>
          <a:p>
            <a:pPr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s-ES" dirty="0" smtClean="0"/>
              <a:t>En Instituciones Publicas, Privadas y Ayuntamientos que cuenten con convenio vigente celebrado  con </a:t>
            </a:r>
            <a:r>
              <a:rPr lang="es-ES" b="1" dirty="0" smtClean="0"/>
              <a:t>UTEG</a:t>
            </a:r>
            <a:r>
              <a:rPr lang="es-ES" dirty="0" smtClean="0"/>
              <a:t> y tengan un Programa de Practicas Profesionales pertinente para cada plan académico. </a:t>
            </a:r>
          </a:p>
          <a:p>
            <a:pPr marL="0" indent="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2800"/>
              <a:buNone/>
            </a:pPr>
            <a:endParaRPr lang="es-ES" dirty="0"/>
          </a:p>
          <a:p>
            <a:pPr marL="0" indent="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s-ES" b="1" dirty="0" smtClean="0"/>
              <a:t>Requisitos para Convenio:</a:t>
            </a:r>
          </a:p>
          <a:p>
            <a:pPr marL="0" indent="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2800"/>
              <a:buNone/>
            </a:pPr>
            <a:endParaRPr lang="es-ES" dirty="0" smtClean="0"/>
          </a:p>
          <a:p>
            <a:pPr marL="571500" indent="-571500" fontAlgn="base">
              <a:buFont typeface="+mj-lt"/>
              <a:buAutoNum type="romanLcPeriod"/>
            </a:pPr>
            <a:r>
              <a:rPr lang="es-ES" dirty="0" smtClean="0"/>
              <a:t>Llenar un formulario de Registro </a:t>
            </a:r>
            <a:r>
              <a:rPr lang="es-ES" dirty="0" smtClean="0">
                <a:hlinkClick r:id="rId3"/>
              </a:rPr>
              <a:t>https://forms.gle/QNsuynGZqMu9s6qf8</a:t>
            </a:r>
            <a:r>
              <a:rPr lang="es-ES" dirty="0" smtClean="0"/>
              <a:t> </a:t>
            </a:r>
          </a:p>
          <a:p>
            <a:pPr marL="571500" indent="-571500" fontAlgn="base">
              <a:buFont typeface="+mj-lt"/>
              <a:buAutoNum type="romanLcPeriod"/>
            </a:pPr>
            <a:r>
              <a:rPr lang="es-ES" dirty="0" smtClean="0"/>
              <a:t>Enviar al correo </a:t>
            </a:r>
            <a:r>
              <a:rPr lang="es-ES" dirty="0" smtClean="0">
                <a:hlinkClick r:id="rId4"/>
              </a:rPr>
              <a:t>vinculación@uteg.edu.mx</a:t>
            </a:r>
            <a:r>
              <a:rPr lang="es-ES" dirty="0" smtClean="0"/>
              <a:t> la siguiente documentación:</a:t>
            </a:r>
          </a:p>
          <a:p>
            <a:pPr marL="0" indent="0" fontAlgn="base">
              <a:buNone/>
            </a:pPr>
            <a:endParaRPr lang="es-ES" dirty="0" smtClean="0"/>
          </a:p>
          <a:p>
            <a:pPr marL="571500" indent="-571500" fontAlgn="base">
              <a:buFont typeface="+mj-lt"/>
              <a:buAutoNum type="alphaLcParenR"/>
            </a:pPr>
            <a:r>
              <a:rPr lang="es-ES" dirty="0" smtClean="0"/>
              <a:t>Acta constitutiva o documento que acredite la creación de la organización.</a:t>
            </a:r>
          </a:p>
          <a:p>
            <a:pPr marL="571500" indent="-571500" fontAlgn="base">
              <a:buFont typeface="+mj-lt"/>
              <a:buAutoNum type="alphaLcParenR"/>
            </a:pPr>
            <a:r>
              <a:rPr lang="es-ES" dirty="0" smtClean="0"/>
              <a:t>Poder otorgado al representante.</a:t>
            </a:r>
          </a:p>
          <a:p>
            <a:pPr marL="571500" indent="-571500" fontAlgn="base">
              <a:buFont typeface="+mj-lt"/>
              <a:buAutoNum type="alphaLcParenR"/>
            </a:pPr>
            <a:r>
              <a:rPr lang="es-ES" dirty="0" smtClean="0"/>
              <a:t>RFC.(En caso de ser persona física con actividad empresarial, </a:t>
            </a:r>
            <a:r>
              <a:rPr lang="es-ES" b="1" dirty="0" smtClean="0"/>
              <a:t>omitir el acta constitutiva</a:t>
            </a:r>
            <a:r>
              <a:rPr lang="es-ES" dirty="0" smtClean="0"/>
              <a:t>)</a:t>
            </a:r>
          </a:p>
          <a:p>
            <a:pPr marL="571500" indent="-571500" fontAlgn="base">
              <a:buFont typeface="+mj-lt"/>
              <a:buAutoNum type="alphaLcParenR"/>
            </a:pPr>
            <a:r>
              <a:rPr lang="es-ES" dirty="0" smtClean="0"/>
              <a:t>IFE del representante legal.</a:t>
            </a:r>
          </a:p>
          <a:p>
            <a:pPr marL="571500" indent="-571500" fontAlgn="base">
              <a:buFont typeface="+mj-lt"/>
              <a:buAutoNum type="alphaLcParenR"/>
            </a:pPr>
            <a:r>
              <a:rPr lang="es-ES" dirty="0" smtClean="0"/>
              <a:t>IFE del testigo de honor.</a:t>
            </a:r>
          </a:p>
          <a:p>
            <a:pPr marL="571500" indent="-571500" fontAlgn="base">
              <a:buFont typeface="+mj-lt"/>
              <a:buAutoNum type="alphaLcParenR"/>
            </a:pPr>
            <a:r>
              <a:rPr lang="es-ES" dirty="0" smtClean="0"/>
              <a:t>Logo de </a:t>
            </a:r>
            <a:r>
              <a:rPr lang="es-ES" dirty="0"/>
              <a:t>la Empresa en Formato JPG</a:t>
            </a:r>
          </a:p>
          <a:p>
            <a:pPr marL="0" indent="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2800"/>
              <a:buNone/>
            </a:pPr>
            <a:endParaRPr lang="es-ES" dirty="0" smtClean="0"/>
          </a:p>
        </p:txBody>
      </p:sp>
      <p:pic>
        <p:nvPicPr>
          <p:cNvPr id="12" name="Imagen 11" descr="Logotipo mundial, asociación, socio comercial, empresa, administración,  pequeña empresa, administración de empresas, revendedor, negocio,  administracion de Negocios, socio de negocios png | PNGWing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75" b="95469" l="15109" r="87065">
                        <a14:foregroundMark x1="33587" y1="38125" x2="33587" y2="38125"/>
                        <a14:foregroundMark x1="25000" y1="38594" x2="25000" y2="38594"/>
                        <a14:foregroundMark x1="24783" y1="49219" x2="24783" y2="49219"/>
                        <a14:foregroundMark x1="25435" y1="72656" x2="25435" y2="72656"/>
                        <a14:foregroundMark x1="38587" y1="73281" x2="38587" y2="73281"/>
                        <a14:foregroundMark x1="38152" y1="88125" x2="38152" y2="88125"/>
                        <a14:foregroundMark x1="61413" y1="84219" x2="61413" y2="84219"/>
                        <a14:foregroundMark x1="55326" y1="59531" x2="55326" y2="59531"/>
                        <a14:foregroundMark x1="46630" y1="59062" x2="46630" y2="59062"/>
                        <a14:foregroundMark x1="54783" y1="43750" x2="54783" y2="43750"/>
                        <a14:foregroundMark x1="45109" y1="13125" x2="45109" y2="13125"/>
                        <a14:foregroundMark x1="30435" y1="16406" x2="30435" y2="16406"/>
                        <a14:foregroundMark x1="28043" y1="21406" x2="28043" y2="21406"/>
                        <a14:foregroundMark x1="23478" y1="32656" x2="23478" y2="32656"/>
                        <a14:foregroundMark x1="56304" y1="6406" x2="56304" y2="6406"/>
                        <a14:foregroundMark x1="67391" y1="8750" x2="67391" y2="8750"/>
                        <a14:foregroundMark x1="69783" y1="17031" x2="69783" y2="17031"/>
                        <a14:foregroundMark x1="58587" y1="12656" x2="58587" y2="12656"/>
                        <a14:foregroundMark x1="74022" y1="25156" x2="74022" y2="25156"/>
                        <a14:foregroundMark x1="76739" y1="15313" x2="76739" y2="15313"/>
                        <a14:foregroundMark x1="73152" y1="34688" x2="73152" y2="34688"/>
                        <a14:foregroundMark x1="75326" y1="53125" x2="75326" y2="53125"/>
                        <a14:foregroundMark x1="76522" y1="44219" x2="76522" y2="44219"/>
                        <a14:foregroundMark x1="66848" y1="70000" x2="66848" y2="70000"/>
                        <a14:foregroundMark x1="66848" y1="84375" x2="66848" y2="84375"/>
                        <a14:backgroundMark x1="25109" y1="8594" x2="25109" y2="8594"/>
                        <a14:backgroundMark x1="85435" y1="85156" x2="85435" y2="85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38" t="1709" r="13086" b="5076"/>
          <a:stretch/>
        </p:blipFill>
        <p:spPr bwMode="auto">
          <a:xfrm>
            <a:off x="9054998" y="2378564"/>
            <a:ext cx="2954215" cy="25971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1328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59BA87-A7CF-A049-BACB-5F8EEEA57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 smtClean="0">
                <a:solidFill>
                  <a:srgbClr val="002060"/>
                </a:solidFill>
              </a:rPr>
              <a:t>¿Cuándo me puedo Inscribir?</a:t>
            </a:r>
            <a:endParaRPr lang="es-MX" b="1" dirty="0">
              <a:solidFill>
                <a:srgbClr val="00206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6A28E2-542D-3743-9C27-ECC53483A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17343" cy="4351338"/>
          </a:xfrm>
        </p:spPr>
        <p:txBody>
          <a:bodyPr/>
          <a:lstStyle/>
          <a:p>
            <a:pPr marL="12700" algn="just">
              <a:lnSpc>
                <a:spcPct val="100000"/>
              </a:lnSpc>
              <a:spcBef>
                <a:spcPts val="980"/>
              </a:spcBef>
            </a:pPr>
            <a:r>
              <a:rPr lang="es-ES" spc="-5" dirty="0" smtClean="0">
                <a:latin typeface="Calibri"/>
                <a:cs typeface="Calibri"/>
              </a:rPr>
              <a:t>Se apertura convocatoria dos veces al año, en cada ciclo escolar calendario “A” y “B”, puedes contactar a tu Director Académico o al tutor de tu carrera para mayor información.</a:t>
            </a:r>
          </a:p>
          <a:p>
            <a:pPr marL="12700" algn="just">
              <a:lnSpc>
                <a:spcPct val="100000"/>
              </a:lnSpc>
              <a:spcBef>
                <a:spcPts val="980"/>
              </a:spcBef>
            </a:pPr>
            <a:r>
              <a:rPr lang="es-ES" spc="-5" dirty="0" smtClean="0">
                <a:latin typeface="Calibri"/>
                <a:cs typeface="Calibri"/>
              </a:rPr>
              <a:t>Para </a:t>
            </a:r>
            <a:r>
              <a:rPr lang="es-ES" spc="-5" dirty="0" smtClean="0">
                <a:latin typeface="Calibri"/>
                <a:cs typeface="Calibri"/>
              </a:rPr>
              <a:t>prácticas </a:t>
            </a:r>
            <a:r>
              <a:rPr lang="es-ES" spc="-5" dirty="0" smtClean="0">
                <a:latin typeface="Calibri"/>
                <a:cs typeface="Calibri"/>
              </a:rPr>
              <a:t>voluntarias la convocatoria esta abierta todo el año.</a:t>
            </a:r>
            <a:endParaRPr lang="es-MX" dirty="0"/>
          </a:p>
        </p:txBody>
      </p:sp>
      <p:pic>
        <p:nvPicPr>
          <p:cNvPr id="5" name="Imagen 4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C2909DC3-9B39-4619-83E8-789A31A99D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52" t="10665" r="10534" b="12330"/>
          <a:stretch/>
        </p:blipFill>
        <p:spPr>
          <a:xfrm>
            <a:off x="7358743" y="1175657"/>
            <a:ext cx="4630058" cy="480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998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objeto, verde, tabla, oscuro&#10;&#10;Descripción generada automáticamente">
            <a:extLst>
              <a:ext uri="{FF2B5EF4-FFF2-40B4-BE49-F238E27FC236}">
                <a16:creationId xmlns:a16="http://schemas.microsoft.com/office/drawing/2014/main" id="{035732CA-48BB-4ABE-9ADD-C0864DD6F76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3193349" y="927124"/>
            <a:ext cx="8998651" cy="559672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759BA87-A7CF-A049-BACB-5F8EEEA57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54754"/>
            <a:ext cx="10515600" cy="854075"/>
          </a:xfrm>
        </p:spPr>
        <p:txBody>
          <a:bodyPr/>
          <a:lstStyle/>
          <a:p>
            <a:pPr algn="ctr"/>
            <a:r>
              <a:rPr lang="es-MX" b="1" dirty="0">
                <a:solidFill>
                  <a:srgbClr val="002060"/>
                </a:solidFill>
              </a:rPr>
              <a:t>Pasos a seguir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6A28E2-542D-3743-9C27-ECC53483A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853" y="653143"/>
            <a:ext cx="7963139" cy="5980922"/>
          </a:xfrm>
        </p:spPr>
        <p:txBody>
          <a:bodyPr>
            <a:normAutofit fontScale="77500" lnSpcReduction="20000"/>
          </a:bodyPr>
          <a:lstStyle/>
          <a:p>
            <a:pPr marL="0" marR="5080" indent="0" algn="just">
              <a:lnSpc>
                <a:spcPct val="90000"/>
              </a:lnSpc>
              <a:spcBef>
                <a:spcPts val="150"/>
              </a:spcBef>
              <a:buNone/>
              <a:tabLst>
                <a:tab pos="241300" algn="l"/>
              </a:tabLst>
            </a:pPr>
            <a:endParaRPr lang="es-ES" dirty="0">
              <a:latin typeface="Calibri"/>
              <a:cs typeface="Calibri"/>
            </a:endParaRPr>
          </a:p>
          <a:p>
            <a:pPr marL="241300" indent="-228600" algn="just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241300" algn="l"/>
              </a:tabLst>
            </a:pPr>
            <a:r>
              <a:rPr lang="es-ES" spc="-10" dirty="0">
                <a:latin typeface="Calibri"/>
                <a:cs typeface="Calibri"/>
              </a:rPr>
              <a:t>Asistir </a:t>
            </a:r>
            <a:r>
              <a:rPr lang="es-ES" spc="-5" dirty="0" smtClean="0">
                <a:latin typeface="Calibri"/>
                <a:cs typeface="Calibri"/>
              </a:rPr>
              <a:t>a la </a:t>
            </a:r>
            <a:r>
              <a:rPr lang="es-ES" spc="-15" dirty="0">
                <a:latin typeface="Calibri"/>
                <a:cs typeface="Calibri"/>
              </a:rPr>
              <a:t>Reunión</a:t>
            </a:r>
            <a:r>
              <a:rPr lang="es-ES" spc="65" dirty="0">
                <a:latin typeface="Calibri"/>
                <a:cs typeface="Calibri"/>
              </a:rPr>
              <a:t> </a:t>
            </a:r>
            <a:r>
              <a:rPr lang="es-ES" spc="-20" dirty="0" smtClean="0">
                <a:latin typeface="Calibri"/>
                <a:cs typeface="Calibri"/>
              </a:rPr>
              <a:t>Informativa donde el tutor de tu carrera presentara detenidamente el proceso, misma que puede ser presencial o virtual.</a:t>
            </a:r>
          </a:p>
          <a:p>
            <a:pPr marL="12700" indent="0" algn="just">
              <a:lnSpc>
                <a:spcPct val="100000"/>
              </a:lnSpc>
              <a:spcBef>
                <a:spcPts val="670"/>
              </a:spcBef>
              <a:buNone/>
              <a:tabLst>
                <a:tab pos="241300" algn="l"/>
              </a:tabLst>
            </a:pPr>
            <a:endParaRPr lang="es-ES" dirty="0">
              <a:latin typeface="Calibri"/>
              <a:cs typeface="Calibri"/>
            </a:endParaRPr>
          </a:p>
          <a:p>
            <a:pPr marL="241300" indent="-228600" algn="just">
              <a:lnSpc>
                <a:spcPct val="100000"/>
              </a:lnSpc>
              <a:spcBef>
                <a:spcPts val="665"/>
              </a:spcBef>
              <a:buFont typeface="Arial"/>
              <a:buChar char="•"/>
              <a:tabLst>
                <a:tab pos="241300" algn="l"/>
              </a:tabLst>
            </a:pPr>
            <a:r>
              <a:rPr lang="es-ES" spc="-5" dirty="0" smtClean="0">
                <a:latin typeface="Calibri"/>
                <a:cs typeface="Calibri"/>
              </a:rPr>
              <a:t>Tener el </a:t>
            </a:r>
            <a:r>
              <a:rPr lang="es-ES" spc="-5" dirty="0" smtClean="0">
                <a:latin typeface="Calibri"/>
                <a:cs typeface="Calibri"/>
              </a:rPr>
              <a:t>estatus de Activo</a:t>
            </a:r>
            <a:r>
              <a:rPr lang="es-ES" spc="-5" dirty="0" smtClean="0">
                <a:latin typeface="Calibri"/>
                <a:cs typeface="Calibri"/>
              </a:rPr>
              <a:t>.</a:t>
            </a:r>
            <a:endParaRPr lang="es-ES" spc="-5" dirty="0" smtClean="0">
              <a:solidFill>
                <a:srgbClr val="0070C0"/>
              </a:solidFill>
              <a:latin typeface="Calibri"/>
              <a:cs typeface="Calibri"/>
            </a:endParaRPr>
          </a:p>
          <a:p>
            <a:pPr marL="12065" indent="0" algn="just">
              <a:lnSpc>
                <a:spcPct val="100000"/>
              </a:lnSpc>
              <a:spcBef>
                <a:spcPts val="660"/>
              </a:spcBef>
              <a:buNone/>
              <a:tabLst>
                <a:tab pos="321945" algn="l"/>
                <a:tab pos="322580" algn="l"/>
              </a:tabLst>
            </a:pPr>
            <a:endParaRPr lang="es-ES" spc="-5" dirty="0">
              <a:latin typeface="Calibri"/>
              <a:cs typeface="Calibri"/>
            </a:endParaRPr>
          </a:p>
          <a:p>
            <a:pPr marL="321945" indent="-309880" algn="just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321945" algn="l"/>
                <a:tab pos="322580" algn="l"/>
              </a:tabLst>
            </a:pPr>
            <a:r>
              <a:rPr lang="es-ES" spc="-20" dirty="0" smtClean="0">
                <a:latin typeface="Calibri"/>
                <a:cs typeface="Calibri"/>
              </a:rPr>
              <a:t>Entrega de documentación en tu plantel con tu tutor de </a:t>
            </a:r>
            <a:r>
              <a:rPr lang="es-ES" spc="-20" dirty="0" smtClean="0">
                <a:latin typeface="Calibri"/>
                <a:cs typeface="Calibri"/>
              </a:rPr>
              <a:t>Prácticas </a:t>
            </a:r>
            <a:r>
              <a:rPr lang="es-ES" spc="-20" dirty="0" smtClean="0">
                <a:latin typeface="Calibri"/>
                <a:cs typeface="Calibri"/>
              </a:rPr>
              <a:t>Profesionales</a:t>
            </a:r>
          </a:p>
          <a:p>
            <a:pPr marL="12065" indent="0" algn="just">
              <a:lnSpc>
                <a:spcPct val="100000"/>
              </a:lnSpc>
              <a:spcBef>
                <a:spcPts val="660"/>
              </a:spcBef>
              <a:buNone/>
              <a:tabLst>
                <a:tab pos="321945" algn="l"/>
                <a:tab pos="322580" algn="l"/>
              </a:tabLst>
            </a:pPr>
            <a:endParaRPr lang="es-ES" dirty="0">
              <a:latin typeface="Calibri"/>
              <a:cs typeface="Calibri"/>
            </a:endParaRPr>
          </a:p>
          <a:p>
            <a:pPr marL="321945" indent="-309880" algn="just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21945" algn="l"/>
                <a:tab pos="322580" algn="l"/>
              </a:tabLst>
            </a:pPr>
            <a:r>
              <a:rPr lang="es-ES" spc="-40" dirty="0" smtClean="0">
                <a:latin typeface="Calibri"/>
                <a:cs typeface="Calibri"/>
              </a:rPr>
              <a:t>Asignación de plazas , sorteadas por promedio.</a:t>
            </a:r>
          </a:p>
          <a:p>
            <a:pPr marL="12065" indent="0" algn="just">
              <a:lnSpc>
                <a:spcPct val="100000"/>
              </a:lnSpc>
              <a:spcBef>
                <a:spcPts val="670"/>
              </a:spcBef>
              <a:buNone/>
              <a:tabLst>
                <a:tab pos="321945" algn="l"/>
                <a:tab pos="322580" algn="l"/>
              </a:tabLst>
            </a:pPr>
            <a:endParaRPr lang="es-ES" spc="-40" dirty="0" smtClean="0">
              <a:latin typeface="Calibri"/>
              <a:cs typeface="Calibri"/>
            </a:endParaRPr>
          </a:p>
          <a:p>
            <a:pPr marL="321945" indent="-309880" algn="just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21945" algn="l"/>
                <a:tab pos="322580" algn="l"/>
              </a:tabLst>
            </a:pPr>
            <a:r>
              <a:rPr lang="es-ES" spc="-40" dirty="0" smtClean="0">
                <a:latin typeface="Calibri"/>
                <a:cs typeface="Calibri"/>
              </a:rPr>
              <a:t>Entrega de oficios de asignación.</a:t>
            </a:r>
          </a:p>
          <a:p>
            <a:pPr marL="12065" indent="0" algn="just">
              <a:lnSpc>
                <a:spcPct val="100000"/>
              </a:lnSpc>
              <a:spcBef>
                <a:spcPts val="670"/>
              </a:spcBef>
              <a:buNone/>
              <a:tabLst>
                <a:tab pos="321945" algn="l"/>
                <a:tab pos="322580" algn="l"/>
              </a:tabLst>
            </a:pPr>
            <a:endParaRPr lang="es-ES" spc="-40" dirty="0" smtClean="0">
              <a:latin typeface="Calibri"/>
              <a:cs typeface="Calibri"/>
            </a:endParaRPr>
          </a:p>
          <a:p>
            <a:pPr marL="321945" indent="-309880" algn="just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21945" algn="l"/>
                <a:tab pos="322580" algn="l"/>
              </a:tabLst>
            </a:pPr>
            <a:r>
              <a:rPr lang="es-ES" spc="-40" dirty="0" smtClean="0">
                <a:latin typeface="Calibri"/>
                <a:cs typeface="Calibri"/>
              </a:rPr>
              <a:t>Inicio de prestación de </a:t>
            </a:r>
            <a:r>
              <a:rPr lang="es-ES" spc="-40" dirty="0" smtClean="0">
                <a:latin typeface="Calibri"/>
                <a:cs typeface="Calibri"/>
              </a:rPr>
              <a:t>Prácticas </a:t>
            </a:r>
            <a:r>
              <a:rPr lang="es-ES" spc="-40" dirty="0" smtClean="0">
                <a:latin typeface="Calibri"/>
                <a:cs typeface="Calibri"/>
              </a:rPr>
              <a:t>Profesionales en la dependencia.</a:t>
            </a:r>
          </a:p>
          <a:p>
            <a:pPr marL="12065" indent="0" algn="just">
              <a:lnSpc>
                <a:spcPct val="100000"/>
              </a:lnSpc>
              <a:spcBef>
                <a:spcPts val="670"/>
              </a:spcBef>
              <a:buNone/>
              <a:tabLst>
                <a:tab pos="321945" algn="l"/>
                <a:tab pos="322580" algn="l"/>
              </a:tabLst>
            </a:pPr>
            <a:endParaRPr lang="es-ES" spc="-40" dirty="0" smtClean="0">
              <a:latin typeface="Calibri"/>
              <a:cs typeface="Calibri"/>
            </a:endParaRPr>
          </a:p>
          <a:p>
            <a:pPr marL="321945" indent="-309880" algn="just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21945" algn="l"/>
                <a:tab pos="322580" algn="l"/>
              </a:tabLst>
            </a:pPr>
            <a:r>
              <a:rPr lang="es-ES" spc="-40" dirty="0" smtClean="0">
                <a:latin typeface="Calibri"/>
                <a:cs typeface="Calibri"/>
              </a:rPr>
              <a:t>Entrega de reportes y tramite de acreditación.</a:t>
            </a:r>
            <a:endParaRPr lang="es-ES" dirty="0">
              <a:latin typeface="Calibri"/>
              <a:cs typeface="Calibri"/>
            </a:endParaRPr>
          </a:p>
          <a:p>
            <a:pPr algn="just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7814298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827</TotalTime>
  <Words>933</Words>
  <Application>Microsoft Office PowerPoint</Application>
  <PresentationFormat>Panorámica</PresentationFormat>
  <Paragraphs>137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0" baseType="lpstr">
      <vt:lpstr>Arial</vt:lpstr>
      <vt:lpstr>Bernard MT Condensed</vt:lpstr>
      <vt:lpstr>Calibri</vt:lpstr>
      <vt:lpstr>Calibri Light</vt:lpstr>
      <vt:lpstr>Wingdings</vt:lpstr>
      <vt:lpstr>Tema de Office</vt:lpstr>
      <vt:lpstr>Prácticas Profesionales Licenciaturas Semestrales Incorporación: UdeG</vt:lpstr>
      <vt:lpstr>¿Qué son las Prácticas Profesionales? </vt:lpstr>
      <vt:lpstr>Tipos de Prácticas Profesional </vt:lpstr>
      <vt:lpstr>Cuándo puedo iniciar las Prácticas Profesionales y cual es su duración</vt:lpstr>
      <vt:lpstr>Cuándo puedo iniciar las Prácticas Profesionales y cual es su duración</vt:lpstr>
      <vt:lpstr>Cuándo puedo iniciar las Prácticas Profesionales y cual es su duración</vt:lpstr>
      <vt:lpstr>¿Dónde puedo realizar las Prácticas Profesionales?</vt:lpstr>
      <vt:lpstr>¿Cuándo me puedo Inscribir?</vt:lpstr>
      <vt:lpstr>Pasos a seguir </vt:lpstr>
      <vt:lpstr>Documentación de Inscripción – Prácticas Profesionales:</vt:lpstr>
      <vt:lpstr>Inicio de PrÁcticas Profesionales:</vt:lpstr>
      <vt:lpstr>Acreditación de PrÁcticas Profesionales</vt:lpstr>
      <vt:lpstr>Requisitos para la Acreditación de Prácticas Profesionales</vt:lpstr>
      <vt:lpstr>ATENCIÓN EN SERVICIOS ESCOLARES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Isela Gómez Gutiérrez</dc:creator>
  <cp:lastModifiedBy>Jennifer Salamanca</cp:lastModifiedBy>
  <cp:revision>73</cp:revision>
  <dcterms:created xsi:type="dcterms:W3CDTF">2020-05-19T13:59:33Z</dcterms:created>
  <dcterms:modified xsi:type="dcterms:W3CDTF">2021-03-03T23:43:37Z</dcterms:modified>
</cp:coreProperties>
</file>